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Questrial" charset="1" panose="02000000000000000000"/>
      <p:regular r:id="rId16"/>
    </p:embeddedFont>
    <p:embeddedFont>
      <p:font typeface="TT Chocolates" charset="1" panose="02000503020000020003"/>
      <p:regular r:id="rId17"/>
    </p:embeddedFont>
    <p:embeddedFont>
      <p:font typeface="TT Chocolates Bold" charset="1" panose="02000803020000020003"/>
      <p:regular r:id="rId18"/>
    </p:embeddedFont>
    <p:embeddedFont>
      <p:font typeface="TT Chocolates Italics" charset="1" panose="02000503020000090003"/>
      <p:regular r:id="rId19"/>
    </p:embeddedFont>
    <p:embeddedFont>
      <p:font typeface="TT Chocolates Bold Italics" charset="1" panose="02000803030000090003"/>
      <p:regular r:id="rId20"/>
    </p:embeddedFont>
    <p:embeddedFont>
      <p:font typeface="TT Chocolates Extra-Light" charset="1" panose="02000503030000020003"/>
      <p:regular r:id="rId21"/>
    </p:embeddedFont>
    <p:embeddedFont>
      <p:font typeface="TT Chocolates Extra-Light Italics" charset="1" panose="02000503030000090003"/>
      <p:regular r:id="rId22"/>
    </p:embeddedFont>
    <p:embeddedFont>
      <p:font typeface="TT Chocolates Light Italics" charset="1" panose="02000503030000090003"/>
      <p:regular r:id="rId23"/>
    </p:embeddedFont>
    <p:embeddedFont>
      <p:font typeface="TT Chocolates Ultra-Bold" charset="1" panose="02000903040000020003"/>
      <p:regular r:id="rId24"/>
    </p:embeddedFont>
    <p:embeddedFont>
      <p:font typeface="TT Chocolates Ultra-Bold Italics" charset="1" panose="020009030500000900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1042456" y="1028700"/>
            <a:ext cx="379490" cy="379490"/>
          </a:xfrm>
          <a:custGeom>
            <a:avLst/>
            <a:gdLst/>
            <a:ahLst/>
            <a:cxnLst/>
            <a:rect r="r" b="b" t="t" l="l"/>
            <a:pathLst>
              <a:path h="379490" w="379490">
                <a:moveTo>
                  <a:pt x="0" y="0"/>
                </a:moveTo>
                <a:lnTo>
                  <a:pt x="379491" y="0"/>
                </a:lnTo>
                <a:lnTo>
                  <a:pt x="379491" y="379490"/>
                </a:lnTo>
                <a:lnTo>
                  <a:pt x="0" y="379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6631671"/>
            <a:ext cx="7705737" cy="699013"/>
            <a:chOff x="0" y="0"/>
            <a:chExt cx="2168051" cy="196671"/>
          </a:xfrm>
        </p:grpSpPr>
        <p:sp>
          <p:nvSpPr>
            <p:cNvPr name="Freeform 4" id="4"/>
            <p:cNvSpPr/>
            <p:nvPr/>
          </p:nvSpPr>
          <p:spPr>
            <a:xfrm flipH="false" flipV="false" rot="0">
              <a:off x="0" y="0"/>
              <a:ext cx="2168051" cy="196671"/>
            </a:xfrm>
            <a:custGeom>
              <a:avLst/>
              <a:gdLst/>
              <a:ahLst/>
              <a:cxnLst/>
              <a:rect r="r" b="b" t="t" l="l"/>
              <a:pathLst>
                <a:path h="196671" w="2168051">
                  <a:moveTo>
                    <a:pt x="0" y="0"/>
                  </a:moveTo>
                  <a:lnTo>
                    <a:pt x="2168051" y="0"/>
                  </a:lnTo>
                  <a:lnTo>
                    <a:pt x="2168051" y="196671"/>
                  </a:lnTo>
                  <a:lnTo>
                    <a:pt x="0" y="196671"/>
                  </a:lnTo>
                  <a:close/>
                </a:path>
              </a:pathLst>
            </a:custGeom>
            <a:solidFill>
              <a:srgbClr val="F8F5FF"/>
            </a:solidFill>
            <a:ln w="9525" cap="sq">
              <a:solidFill>
                <a:srgbClr val="231076"/>
              </a:solidFill>
              <a:prstDash val="solid"/>
              <a:miter/>
            </a:ln>
          </p:spPr>
        </p:sp>
        <p:sp>
          <p:nvSpPr>
            <p:cNvPr name="TextBox 5" id="5"/>
            <p:cNvSpPr txBox="true"/>
            <p:nvPr/>
          </p:nvSpPr>
          <p:spPr>
            <a:xfrm>
              <a:off x="0" y="-19050"/>
              <a:ext cx="2168051" cy="215721"/>
            </a:xfrm>
            <a:prstGeom prst="rect">
              <a:avLst/>
            </a:prstGeom>
          </p:spPr>
          <p:txBody>
            <a:bodyPr anchor="ctr" rtlCol="false" tIns="34560" lIns="34560" bIns="34560" rIns="34560"/>
            <a:lstStyle/>
            <a:p>
              <a:pPr algn="ctr">
                <a:lnSpc>
                  <a:spcPts val="1161"/>
                </a:lnSpc>
              </a:pPr>
            </a:p>
          </p:txBody>
        </p:sp>
      </p:grpSp>
      <p:sp>
        <p:nvSpPr>
          <p:cNvPr name="Freeform 6" id="6"/>
          <p:cNvSpPr/>
          <p:nvPr/>
        </p:nvSpPr>
        <p:spPr>
          <a:xfrm flipH="false" flipV="false" rot="0">
            <a:off x="8867787" y="-1775450"/>
            <a:ext cx="9075579" cy="12365054"/>
          </a:xfrm>
          <a:custGeom>
            <a:avLst/>
            <a:gdLst/>
            <a:ahLst/>
            <a:cxnLst/>
            <a:rect r="r" b="b" t="t" l="l"/>
            <a:pathLst>
              <a:path h="12365054" w="9075579">
                <a:moveTo>
                  <a:pt x="0" y="0"/>
                </a:moveTo>
                <a:lnTo>
                  <a:pt x="9075579" y="0"/>
                </a:lnTo>
                <a:lnTo>
                  <a:pt x="9075579" y="12365054"/>
                </a:lnTo>
                <a:lnTo>
                  <a:pt x="0" y="12365054"/>
                </a:lnTo>
                <a:lnTo>
                  <a:pt x="0" y="0"/>
                </a:lnTo>
                <a:close/>
              </a:path>
            </a:pathLst>
          </a:custGeom>
          <a:blipFill>
            <a:blip r:embed="rId4"/>
            <a:stretch>
              <a:fillRect l="0" t="0" r="0" b="0"/>
            </a:stretch>
          </a:blipFill>
        </p:spPr>
      </p:sp>
      <p:sp>
        <p:nvSpPr>
          <p:cNvPr name="TextBox 7" id="7"/>
          <p:cNvSpPr txBox="true"/>
          <p:nvPr/>
        </p:nvSpPr>
        <p:spPr>
          <a:xfrm rot="0">
            <a:off x="1042456" y="2879561"/>
            <a:ext cx="6653647" cy="3453193"/>
          </a:xfrm>
          <a:prstGeom prst="rect">
            <a:avLst/>
          </a:prstGeom>
        </p:spPr>
        <p:txBody>
          <a:bodyPr anchor="t" rtlCol="false" tIns="0" lIns="0" bIns="0" rIns="0">
            <a:spAutoFit/>
          </a:bodyPr>
          <a:lstStyle/>
          <a:p>
            <a:pPr marL="0" indent="0" lvl="0">
              <a:lnSpc>
                <a:spcPts val="8920"/>
              </a:lnSpc>
            </a:pPr>
            <a:r>
              <a:rPr lang="en-US" sz="8920" spc="98">
                <a:solidFill>
                  <a:srgbClr val="231076"/>
                </a:solidFill>
                <a:latin typeface="Anton"/>
              </a:rPr>
              <a:t>BREAST CANCER CLASSIFICATION</a:t>
            </a:r>
          </a:p>
        </p:txBody>
      </p:sp>
      <p:sp>
        <p:nvSpPr>
          <p:cNvPr name="TextBox 8" id="8"/>
          <p:cNvSpPr txBox="true"/>
          <p:nvPr/>
        </p:nvSpPr>
        <p:spPr>
          <a:xfrm rot="0">
            <a:off x="1552763" y="1058855"/>
            <a:ext cx="4789171" cy="329438"/>
          </a:xfrm>
          <a:prstGeom prst="rect">
            <a:avLst/>
          </a:prstGeom>
        </p:spPr>
        <p:txBody>
          <a:bodyPr anchor="t" rtlCol="false" tIns="0" lIns="0" bIns="0" rIns="0">
            <a:spAutoFit/>
          </a:bodyPr>
          <a:lstStyle/>
          <a:p>
            <a:pPr marL="0" indent="0" lvl="0">
              <a:lnSpc>
                <a:spcPts val="2595"/>
              </a:lnSpc>
            </a:pPr>
            <a:r>
              <a:rPr lang="en-US" sz="2199">
                <a:solidFill>
                  <a:srgbClr val="231076"/>
                </a:solidFill>
                <a:latin typeface="TT Chocolates Bold"/>
              </a:rPr>
              <a:t>RAFAELLA P. DE ANDRADE</a:t>
            </a:r>
          </a:p>
        </p:txBody>
      </p:sp>
      <p:sp>
        <p:nvSpPr>
          <p:cNvPr name="TextBox 9" id="9"/>
          <p:cNvSpPr txBox="true"/>
          <p:nvPr/>
        </p:nvSpPr>
        <p:spPr>
          <a:xfrm rot="0">
            <a:off x="1232202" y="6711606"/>
            <a:ext cx="7757662" cy="529619"/>
          </a:xfrm>
          <a:prstGeom prst="rect">
            <a:avLst/>
          </a:prstGeom>
        </p:spPr>
        <p:txBody>
          <a:bodyPr anchor="t" rtlCol="false" tIns="0" lIns="0" bIns="0" rIns="0">
            <a:spAutoFit/>
          </a:bodyPr>
          <a:lstStyle/>
          <a:p>
            <a:pPr algn="l" marL="0" indent="0" lvl="0">
              <a:lnSpc>
                <a:spcPts val="4106"/>
              </a:lnSpc>
            </a:pPr>
            <a:r>
              <a:rPr lang="en-US" sz="3421">
                <a:solidFill>
                  <a:srgbClr val="231076"/>
                </a:solidFill>
                <a:latin typeface="TT Chocolates"/>
              </a:rPr>
              <a:t>Feature Selection and Model Evaluation</a:t>
            </a:r>
          </a:p>
        </p:txBody>
      </p:sp>
      <p:sp>
        <p:nvSpPr>
          <p:cNvPr name="TextBox 10" id="10"/>
          <p:cNvSpPr txBox="true"/>
          <p:nvPr/>
        </p:nvSpPr>
        <p:spPr>
          <a:xfrm rot="0">
            <a:off x="14506933" y="1066950"/>
            <a:ext cx="2752367" cy="329438"/>
          </a:xfrm>
          <a:prstGeom prst="rect">
            <a:avLst/>
          </a:prstGeom>
        </p:spPr>
        <p:txBody>
          <a:bodyPr anchor="t" rtlCol="false" tIns="0" lIns="0" bIns="0" rIns="0">
            <a:spAutoFit/>
          </a:bodyPr>
          <a:lstStyle/>
          <a:p>
            <a:pPr algn="r" marL="0" indent="0" lvl="0">
              <a:lnSpc>
                <a:spcPts val="2595"/>
              </a:lnSpc>
            </a:pPr>
            <a:r>
              <a:rPr lang="en-US" sz="2199">
                <a:solidFill>
                  <a:srgbClr val="231076"/>
                </a:solidFill>
                <a:latin typeface="TT Chocolates Bold"/>
              </a:rPr>
              <a:t>ID: 30648324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2821" y="484825"/>
            <a:ext cx="21045830" cy="1957445"/>
            <a:chOff x="0" y="0"/>
            <a:chExt cx="5542935" cy="515541"/>
          </a:xfrm>
        </p:grpSpPr>
        <p:sp>
          <p:nvSpPr>
            <p:cNvPr name="Freeform 3" id="3"/>
            <p:cNvSpPr/>
            <p:nvPr/>
          </p:nvSpPr>
          <p:spPr>
            <a:xfrm flipH="false" flipV="false" rot="0">
              <a:off x="0" y="0"/>
              <a:ext cx="5542935" cy="515541"/>
            </a:xfrm>
            <a:custGeom>
              <a:avLst/>
              <a:gdLst/>
              <a:ahLst/>
              <a:cxnLst/>
              <a:rect r="r" b="b" t="t" l="l"/>
              <a:pathLst>
                <a:path h="515541" w="5542935">
                  <a:moveTo>
                    <a:pt x="0" y="0"/>
                  </a:moveTo>
                  <a:lnTo>
                    <a:pt x="5542935" y="0"/>
                  </a:lnTo>
                  <a:lnTo>
                    <a:pt x="5542935" y="515541"/>
                  </a:lnTo>
                  <a:lnTo>
                    <a:pt x="0" y="515541"/>
                  </a:lnTo>
                  <a:close/>
                </a:path>
              </a:pathLst>
            </a:custGeom>
            <a:solidFill>
              <a:srgbClr val="8574D1"/>
            </a:solidFill>
          </p:spPr>
        </p:sp>
        <p:sp>
          <p:nvSpPr>
            <p:cNvPr name="TextBox 4" id="4"/>
            <p:cNvSpPr txBox="true"/>
            <p:nvPr/>
          </p:nvSpPr>
          <p:spPr>
            <a:xfrm>
              <a:off x="0" y="-47625"/>
              <a:ext cx="5542935" cy="56316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107399" y="2587991"/>
            <a:ext cx="9658471" cy="7585924"/>
          </a:xfrm>
          <a:custGeom>
            <a:avLst/>
            <a:gdLst/>
            <a:ahLst/>
            <a:cxnLst/>
            <a:rect r="r" b="b" t="t" l="l"/>
            <a:pathLst>
              <a:path h="7585924" w="9658471">
                <a:moveTo>
                  <a:pt x="0" y="0"/>
                </a:moveTo>
                <a:lnTo>
                  <a:pt x="9658471" y="0"/>
                </a:lnTo>
                <a:lnTo>
                  <a:pt x="9658471" y="7585924"/>
                </a:lnTo>
                <a:lnTo>
                  <a:pt x="0" y="7585924"/>
                </a:lnTo>
                <a:lnTo>
                  <a:pt x="0" y="0"/>
                </a:lnTo>
                <a:close/>
              </a:path>
            </a:pathLst>
          </a:custGeom>
          <a:blipFill>
            <a:blip r:embed="rId2"/>
            <a:stretch>
              <a:fillRect l="0" t="0" r="0" b="0"/>
            </a:stretch>
          </a:blipFill>
          <a:ln w="19050" cap="sq">
            <a:solidFill>
              <a:srgbClr val="000000"/>
            </a:solidFill>
            <a:prstDash val="solid"/>
            <a:miter/>
          </a:ln>
        </p:spPr>
      </p:sp>
      <p:sp>
        <p:nvSpPr>
          <p:cNvPr name="TextBox 6" id="6"/>
          <p:cNvSpPr txBox="true"/>
          <p:nvPr/>
        </p:nvSpPr>
        <p:spPr>
          <a:xfrm rot="0">
            <a:off x="1040887" y="542480"/>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EDA: Bivariate Analysis</a:t>
            </a:r>
          </a:p>
        </p:txBody>
      </p:sp>
      <p:sp>
        <p:nvSpPr>
          <p:cNvPr name="TextBox 7" id="7"/>
          <p:cNvSpPr txBox="true"/>
          <p:nvPr/>
        </p:nvSpPr>
        <p:spPr>
          <a:xfrm rot="0">
            <a:off x="1028700" y="2511791"/>
            <a:ext cx="5618542" cy="1402643"/>
          </a:xfrm>
          <a:prstGeom prst="rect">
            <a:avLst/>
          </a:prstGeom>
        </p:spPr>
        <p:txBody>
          <a:bodyPr anchor="t" rtlCol="false" tIns="0" lIns="0" bIns="0" rIns="0">
            <a:spAutoFit/>
          </a:bodyPr>
          <a:lstStyle/>
          <a:p>
            <a:pPr>
              <a:lnSpc>
                <a:spcPts val="5657"/>
              </a:lnSpc>
            </a:pPr>
            <a:r>
              <a:rPr lang="en-US" sz="4041">
                <a:solidFill>
                  <a:srgbClr val="0E0340"/>
                </a:solidFill>
                <a:latin typeface="TT Chocolates Bold"/>
              </a:rPr>
              <a:t>Correlation Matrix</a:t>
            </a:r>
          </a:p>
          <a:p>
            <a:pPr>
              <a:lnSpc>
                <a:spcPts val="5657"/>
              </a:lnSpc>
            </a:pPr>
          </a:p>
        </p:txBody>
      </p:sp>
      <p:sp>
        <p:nvSpPr>
          <p:cNvPr name="TextBox 8" id="8"/>
          <p:cNvSpPr txBox="true"/>
          <p:nvPr/>
        </p:nvSpPr>
        <p:spPr>
          <a:xfrm rot="0">
            <a:off x="1040887" y="3203587"/>
            <a:ext cx="5904928" cy="1516987"/>
          </a:xfrm>
          <a:prstGeom prst="rect">
            <a:avLst/>
          </a:prstGeom>
        </p:spPr>
        <p:txBody>
          <a:bodyPr anchor="t" rtlCol="false" tIns="0" lIns="0" bIns="0" rIns="0">
            <a:spAutoFit/>
          </a:bodyPr>
          <a:lstStyle/>
          <a:p>
            <a:pPr>
              <a:lnSpc>
                <a:spcPts val="3011"/>
              </a:lnSpc>
            </a:pPr>
            <a:r>
              <a:rPr lang="en-US" sz="2151">
                <a:solidFill>
                  <a:srgbClr val="0E0340"/>
                </a:solidFill>
                <a:latin typeface="DM Sans"/>
              </a:rPr>
              <a:t>Used .sort_values and .index.get_level_values</a:t>
            </a:r>
          </a:p>
          <a:p>
            <a:pPr>
              <a:lnSpc>
                <a:spcPts val="3011"/>
              </a:lnSpc>
            </a:pPr>
            <a:r>
              <a:rPr lang="en-US" sz="2151">
                <a:solidFill>
                  <a:srgbClr val="0E0340"/>
                </a:solidFill>
                <a:latin typeface="DM Sans"/>
              </a:rPr>
              <a:t> to get the 10 strongest correlations from the correlation matrix. </a:t>
            </a:r>
          </a:p>
          <a:p>
            <a:pPr>
              <a:lnSpc>
                <a:spcPts val="3011"/>
              </a:lnSpc>
            </a:pPr>
          </a:p>
        </p:txBody>
      </p:sp>
      <p:sp>
        <p:nvSpPr>
          <p:cNvPr name="TextBox 9" id="9"/>
          <p:cNvSpPr txBox="true"/>
          <p:nvPr/>
        </p:nvSpPr>
        <p:spPr>
          <a:xfrm rot="0">
            <a:off x="885507" y="4534499"/>
            <a:ext cx="5904928" cy="4460107"/>
          </a:xfrm>
          <a:prstGeom prst="rect">
            <a:avLst/>
          </a:prstGeom>
        </p:spPr>
        <p:txBody>
          <a:bodyPr anchor="t" rtlCol="false" tIns="0" lIns="0" bIns="0" rIns="0">
            <a:spAutoFit/>
          </a:bodyPr>
          <a:lstStyle/>
          <a:p>
            <a:pPr marL="421246" indent="-210623" lvl="1">
              <a:lnSpc>
                <a:spcPts val="3297"/>
              </a:lnSpc>
              <a:buFont typeface="Arial"/>
              <a:buChar char="•"/>
            </a:pPr>
            <a:r>
              <a:rPr lang="en-US" sz="1951">
                <a:solidFill>
                  <a:srgbClr val="0E0340"/>
                </a:solidFill>
                <a:latin typeface="DM Sans Bold"/>
              </a:rPr>
              <a:t>Mean Radius and mean perimeter</a:t>
            </a:r>
            <a:r>
              <a:rPr lang="en-US" sz="1951">
                <a:solidFill>
                  <a:srgbClr val="0E0340"/>
                </a:solidFill>
                <a:latin typeface="DM Sans"/>
              </a:rPr>
              <a:t>: 1.00</a:t>
            </a:r>
          </a:p>
          <a:p>
            <a:pPr marL="421246" indent="-210623" lvl="1">
              <a:lnSpc>
                <a:spcPts val="3297"/>
              </a:lnSpc>
              <a:buFont typeface="Arial"/>
              <a:buChar char="•"/>
            </a:pPr>
            <a:r>
              <a:rPr lang="en-US" sz="1951">
                <a:solidFill>
                  <a:srgbClr val="0E0340"/>
                </a:solidFill>
                <a:latin typeface="DM Sans Bold"/>
              </a:rPr>
              <a:t>Worst perimeter and worst radius: </a:t>
            </a:r>
            <a:r>
              <a:rPr lang="en-US" sz="1951">
                <a:solidFill>
                  <a:srgbClr val="0E0340"/>
                </a:solidFill>
                <a:latin typeface="DM Sans"/>
              </a:rPr>
              <a:t>0.99</a:t>
            </a:r>
          </a:p>
          <a:p>
            <a:pPr marL="421246" indent="-210623" lvl="1">
              <a:lnSpc>
                <a:spcPts val="3297"/>
              </a:lnSpc>
              <a:buFont typeface="Arial"/>
              <a:buChar char="•"/>
            </a:pPr>
            <a:r>
              <a:rPr lang="en-US" sz="1951">
                <a:solidFill>
                  <a:srgbClr val="0E0340"/>
                </a:solidFill>
                <a:latin typeface="DM Sans Bold"/>
              </a:rPr>
              <a:t>Mean area and mean radius:</a:t>
            </a:r>
            <a:r>
              <a:rPr lang="en-US" sz="1951">
                <a:solidFill>
                  <a:srgbClr val="0E0340"/>
                </a:solidFill>
                <a:latin typeface="DM Sans"/>
              </a:rPr>
              <a:t> 0.99</a:t>
            </a:r>
          </a:p>
          <a:p>
            <a:pPr marL="421246" indent="-210623" lvl="1">
              <a:lnSpc>
                <a:spcPts val="3297"/>
              </a:lnSpc>
              <a:buFont typeface="Arial"/>
              <a:buChar char="•"/>
            </a:pPr>
            <a:r>
              <a:rPr lang="en-US" sz="1951">
                <a:solidFill>
                  <a:srgbClr val="0E0340"/>
                </a:solidFill>
                <a:latin typeface="DM Sans Bold"/>
              </a:rPr>
              <a:t>Worst radius and worst area: </a:t>
            </a:r>
            <a:r>
              <a:rPr lang="en-US" sz="1951">
                <a:solidFill>
                  <a:srgbClr val="0E0340"/>
                </a:solidFill>
                <a:latin typeface="DM Sans"/>
              </a:rPr>
              <a:t>0.99</a:t>
            </a:r>
          </a:p>
          <a:p>
            <a:pPr marL="421246" indent="-210623" lvl="1">
              <a:lnSpc>
                <a:spcPts val="3297"/>
              </a:lnSpc>
              <a:buFont typeface="Arial"/>
              <a:buChar char="•"/>
            </a:pPr>
            <a:r>
              <a:rPr lang="en-US" sz="1951">
                <a:solidFill>
                  <a:srgbClr val="0E0340"/>
                </a:solidFill>
                <a:latin typeface="DM Sans Bold"/>
              </a:rPr>
              <a:t> Mean perimeter and mean area:</a:t>
            </a:r>
            <a:r>
              <a:rPr lang="en-US" sz="1951">
                <a:solidFill>
                  <a:srgbClr val="0E0340"/>
                </a:solidFill>
                <a:latin typeface="DM Sans"/>
              </a:rPr>
              <a:t> 0.99</a:t>
            </a:r>
          </a:p>
          <a:p>
            <a:pPr marL="421246" indent="-210623" lvl="1">
              <a:lnSpc>
                <a:spcPts val="3297"/>
              </a:lnSpc>
              <a:buFont typeface="Arial"/>
              <a:buChar char="•"/>
            </a:pPr>
            <a:r>
              <a:rPr lang="en-US" sz="1951">
                <a:solidFill>
                  <a:srgbClr val="0E0340"/>
                </a:solidFill>
                <a:latin typeface="DM Sans"/>
              </a:rPr>
              <a:t> </a:t>
            </a:r>
            <a:r>
              <a:rPr lang="en-US" sz="1951">
                <a:solidFill>
                  <a:srgbClr val="0E0340"/>
                </a:solidFill>
                <a:latin typeface="DM Sans Bold"/>
              </a:rPr>
              <a:t>Worst area and worst perimeter: </a:t>
            </a:r>
            <a:r>
              <a:rPr lang="en-US" sz="1951">
                <a:solidFill>
                  <a:srgbClr val="0E0340"/>
                </a:solidFill>
                <a:latin typeface="DM Sans"/>
              </a:rPr>
              <a:t>0.98 </a:t>
            </a:r>
          </a:p>
          <a:p>
            <a:pPr marL="421246" indent="-210623" lvl="1">
              <a:lnSpc>
                <a:spcPts val="3297"/>
              </a:lnSpc>
              <a:buFont typeface="Arial"/>
              <a:buChar char="•"/>
            </a:pPr>
            <a:r>
              <a:rPr lang="en-US" sz="1951">
                <a:solidFill>
                  <a:srgbClr val="0E0340"/>
                </a:solidFill>
                <a:latin typeface="DM Sans Bold"/>
              </a:rPr>
              <a:t>Worst radius and mean perimeter:</a:t>
            </a:r>
            <a:r>
              <a:rPr lang="en-US" sz="1951">
                <a:solidFill>
                  <a:srgbClr val="0E0340"/>
                </a:solidFill>
                <a:latin typeface="DM Sans"/>
              </a:rPr>
              <a:t> 0.97 </a:t>
            </a:r>
          </a:p>
          <a:p>
            <a:pPr marL="421246" indent="-210623" lvl="1">
              <a:lnSpc>
                <a:spcPts val="3297"/>
              </a:lnSpc>
              <a:buFont typeface="Arial"/>
              <a:buChar char="•"/>
            </a:pPr>
            <a:r>
              <a:rPr lang="en-US" sz="1951">
                <a:solidFill>
                  <a:srgbClr val="0E0340"/>
                </a:solidFill>
                <a:latin typeface="DM Sans Bold"/>
              </a:rPr>
              <a:t>Worst perimeter and mean perimeter</a:t>
            </a:r>
            <a:r>
              <a:rPr lang="en-US" sz="1951">
                <a:solidFill>
                  <a:srgbClr val="0E0340"/>
                </a:solidFill>
                <a:latin typeface="DM Sans"/>
              </a:rPr>
              <a:t>: 0.97</a:t>
            </a:r>
          </a:p>
          <a:p>
            <a:pPr marL="421246" indent="-210623" lvl="1">
              <a:lnSpc>
                <a:spcPts val="3297"/>
              </a:lnSpc>
              <a:buFont typeface="Arial"/>
              <a:buChar char="•"/>
            </a:pPr>
            <a:r>
              <a:rPr lang="en-US" sz="1951">
                <a:solidFill>
                  <a:srgbClr val="0E0340"/>
                </a:solidFill>
                <a:latin typeface="DM Sans Bold"/>
              </a:rPr>
              <a:t>Worst radius and mean radius:</a:t>
            </a:r>
            <a:r>
              <a:rPr lang="en-US" sz="1951">
                <a:solidFill>
                  <a:srgbClr val="0E0340"/>
                </a:solidFill>
                <a:latin typeface="DM Sans"/>
              </a:rPr>
              <a:t> 0.97</a:t>
            </a:r>
          </a:p>
          <a:p>
            <a:pPr marL="421246" indent="-210623" lvl="1">
              <a:lnSpc>
                <a:spcPts val="3297"/>
              </a:lnSpc>
              <a:buFont typeface="Arial"/>
              <a:buChar char="•"/>
            </a:pPr>
            <a:r>
              <a:rPr lang="en-US" sz="1951">
                <a:solidFill>
                  <a:srgbClr val="0E0340"/>
                </a:solidFill>
                <a:latin typeface="DM Sans Bold"/>
              </a:rPr>
              <a:t>Worst radius and mean area:</a:t>
            </a:r>
            <a:r>
              <a:rPr lang="en-US" sz="1951">
                <a:solidFill>
                  <a:srgbClr val="0E0340"/>
                </a:solidFill>
                <a:latin typeface="DM Sans"/>
              </a:rPr>
              <a:t> 0.97</a:t>
            </a:r>
          </a:p>
          <a:p>
            <a:pPr>
              <a:lnSpc>
                <a:spcPts val="3297"/>
              </a:lnSpc>
            </a:pPr>
          </a:p>
        </p:txBody>
      </p:sp>
      <p:sp>
        <p:nvSpPr>
          <p:cNvPr name="TextBox 10" id="10"/>
          <p:cNvSpPr txBox="true"/>
          <p:nvPr/>
        </p:nvSpPr>
        <p:spPr>
          <a:xfrm rot="0">
            <a:off x="1028700" y="8956506"/>
            <a:ext cx="6119384" cy="1005971"/>
          </a:xfrm>
          <a:prstGeom prst="rect">
            <a:avLst/>
          </a:prstGeom>
        </p:spPr>
        <p:txBody>
          <a:bodyPr anchor="t" rtlCol="false" tIns="0" lIns="0" bIns="0" rIns="0">
            <a:spAutoFit/>
          </a:bodyPr>
          <a:lstStyle/>
          <a:p>
            <a:pPr>
              <a:lnSpc>
                <a:spcPts val="2678"/>
              </a:lnSpc>
            </a:pPr>
            <a:r>
              <a:rPr lang="en-US" sz="1912">
                <a:solidFill>
                  <a:srgbClr val="0E0340"/>
                </a:solidFill>
                <a:latin typeface="DM Sans"/>
              </a:rPr>
              <a:t>Extremely high correlation coefficients. From 0.7 the correlation coefficient is already considered high. These start at 0.99.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2821" y="484825"/>
            <a:ext cx="21045830" cy="1957445"/>
            <a:chOff x="0" y="0"/>
            <a:chExt cx="5542935" cy="515541"/>
          </a:xfrm>
        </p:grpSpPr>
        <p:sp>
          <p:nvSpPr>
            <p:cNvPr name="Freeform 3" id="3"/>
            <p:cNvSpPr/>
            <p:nvPr/>
          </p:nvSpPr>
          <p:spPr>
            <a:xfrm flipH="false" flipV="false" rot="0">
              <a:off x="0" y="0"/>
              <a:ext cx="5542935" cy="515541"/>
            </a:xfrm>
            <a:custGeom>
              <a:avLst/>
              <a:gdLst/>
              <a:ahLst/>
              <a:cxnLst/>
              <a:rect r="r" b="b" t="t" l="l"/>
              <a:pathLst>
                <a:path h="515541" w="5542935">
                  <a:moveTo>
                    <a:pt x="0" y="0"/>
                  </a:moveTo>
                  <a:lnTo>
                    <a:pt x="5542935" y="0"/>
                  </a:lnTo>
                  <a:lnTo>
                    <a:pt x="5542935" y="515541"/>
                  </a:lnTo>
                  <a:lnTo>
                    <a:pt x="0" y="515541"/>
                  </a:lnTo>
                  <a:close/>
                </a:path>
              </a:pathLst>
            </a:custGeom>
            <a:solidFill>
              <a:srgbClr val="8574D1"/>
            </a:solidFill>
          </p:spPr>
        </p:sp>
        <p:sp>
          <p:nvSpPr>
            <p:cNvPr name="TextBox 4" id="4"/>
            <p:cNvSpPr txBox="true"/>
            <p:nvPr/>
          </p:nvSpPr>
          <p:spPr>
            <a:xfrm>
              <a:off x="0" y="-47625"/>
              <a:ext cx="5542935" cy="56316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893678" y="2826018"/>
            <a:ext cx="13899146" cy="6920617"/>
          </a:xfrm>
          <a:custGeom>
            <a:avLst/>
            <a:gdLst/>
            <a:ahLst/>
            <a:cxnLst/>
            <a:rect r="r" b="b" t="t" l="l"/>
            <a:pathLst>
              <a:path h="6920617" w="13899146">
                <a:moveTo>
                  <a:pt x="0" y="0"/>
                </a:moveTo>
                <a:lnTo>
                  <a:pt x="13899146" y="0"/>
                </a:lnTo>
                <a:lnTo>
                  <a:pt x="13899146" y="6920616"/>
                </a:lnTo>
                <a:lnTo>
                  <a:pt x="0" y="6920616"/>
                </a:lnTo>
                <a:lnTo>
                  <a:pt x="0" y="0"/>
                </a:lnTo>
                <a:close/>
              </a:path>
            </a:pathLst>
          </a:custGeom>
          <a:blipFill>
            <a:blip r:embed="rId2"/>
            <a:stretch>
              <a:fillRect l="0" t="0" r="0" b="0"/>
            </a:stretch>
          </a:blipFill>
          <a:ln w="19050" cap="sq">
            <a:solidFill>
              <a:srgbClr val="000000"/>
            </a:solidFill>
            <a:prstDash val="solid"/>
            <a:miter/>
          </a:ln>
        </p:spPr>
      </p:sp>
      <p:sp>
        <p:nvSpPr>
          <p:cNvPr name="TextBox 6" id="6"/>
          <p:cNvSpPr txBox="true"/>
          <p:nvPr/>
        </p:nvSpPr>
        <p:spPr>
          <a:xfrm rot="0">
            <a:off x="1040887" y="542480"/>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EDA: Bivariate Analysis</a:t>
            </a:r>
          </a:p>
        </p:txBody>
      </p:sp>
      <p:sp>
        <p:nvSpPr>
          <p:cNvPr name="TextBox 7" id="7"/>
          <p:cNvSpPr txBox="true"/>
          <p:nvPr/>
        </p:nvSpPr>
        <p:spPr>
          <a:xfrm rot="0">
            <a:off x="712971" y="3508311"/>
            <a:ext cx="5618542" cy="688096"/>
          </a:xfrm>
          <a:prstGeom prst="rect">
            <a:avLst/>
          </a:prstGeom>
        </p:spPr>
        <p:txBody>
          <a:bodyPr anchor="t" rtlCol="false" tIns="0" lIns="0" bIns="0" rIns="0">
            <a:spAutoFit/>
          </a:bodyPr>
          <a:lstStyle/>
          <a:p>
            <a:pPr>
              <a:lnSpc>
                <a:spcPts val="5657"/>
              </a:lnSpc>
            </a:pPr>
            <a:r>
              <a:rPr lang="en-US" sz="4041">
                <a:solidFill>
                  <a:srgbClr val="0E0340"/>
                </a:solidFill>
                <a:latin typeface="TT Chocolates Bold"/>
              </a:rPr>
              <a:t>Scatter Plots </a:t>
            </a:r>
          </a:p>
        </p:txBody>
      </p:sp>
      <p:sp>
        <p:nvSpPr>
          <p:cNvPr name="TextBox 8" id="8"/>
          <p:cNvSpPr txBox="true"/>
          <p:nvPr/>
        </p:nvSpPr>
        <p:spPr>
          <a:xfrm rot="0">
            <a:off x="569778" y="4928336"/>
            <a:ext cx="2952464" cy="3802987"/>
          </a:xfrm>
          <a:prstGeom prst="rect">
            <a:avLst/>
          </a:prstGeom>
        </p:spPr>
        <p:txBody>
          <a:bodyPr anchor="t" rtlCol="false" tIns="0" lIns="0" bIns="0" rIns="0">
            <a:spAutoFit/>
          </a:bodyPr>
          <a:lstStyle/>
          <a:p>
            <a:pPr marL="464425" indent="-232213" lvl="1">
              <a:lnSpc>
                <a:spcPts val="3011"/>
              </a:lnSpc>
              <a:buFont typeface="Arial"/>
              <a:buChar char="•"/>
            </a:pPr>
            <a:r>
              <a:rPr lang="en-US" sz="2151">
                <a:solidFill>
                  <a:srgbClr val="0E0340"/>
                </a:solidFill>
                <a:latin typeface="DM Sans"/>
              </a:rPr>
              <a:t>Scatter plots were created for the ten most strongly correlated features in order to observe their relationship. All of them are </a:t>
            </a:r>
            <a:r>
              <a:rPr lang="en-US" sz="2151">
                <a:solidFill>
                  <a:srgbClr val="0E0340"/>
                </a:solidFill>
                <a:latin typeface="DM Sans Bold"/>
              </a:rPr>
              <a:t>positively correlated. </a:t>
            </a:r>
          </a:p>
          <a:p>
            <a:pPr>
              <a:lnSpc>
                <a:spcPts val="301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2821" y="484825"/>
            <a:ext cx="21045830" cy="1957445"/>
            <a:chOff x="0" y="0"/>
            <a:chExt cx="5542935" cy="515541"/>
          </a:xfrm>
        </p:grpSpPr>
        <p:sp>
          <p:nvSpPr>
            <p:cNvPr name="Freeform 3" id="3"/>
            <p:cNvSpPr/>
            <p:nvPr/>
          </p:nvSpPr>
          <p:spPr>
            <a:xfrm flipH="false" flipV="false" rot="0">
              <a:off x="0" y="0"/>
              <a:ext cx="5542935" cy="515541"/>
            </a:xfrm>
            <a:custGeom>
              <a:avLst/>
              <a:gdLst/>
              <a:ahLst/>
              <a:cxnLst/>
              <a:rect r="r" b="b" t="t" l="l"/>
              <a:pathLst>
                <a:path h="515541" w="5542935">
                  <a:moveTo>
                    <a:pt x="0" y="0"/>
                  </a:moveTo>
                  <a:lnTo>
                    <a:pt x="5542935" y="0"/>
                  </a:lnTo>
                  <a:lnTo>
                    <a:pt x="5542935" y="515541"/>
                  </a:lnTo>
                  <a:lnTo>
                    <a:pt x="0" y="515541"/>
                  </a:lnTo>
                  <a:close/>
                </a:path>
              </a:pathLst>
            </a:custGeom>
            <a:solidFill>
              <a:srgbClr val="8574D1"/>
            </a:solidFill>
          </p:spPr>
        </p:sp>
        <p:sp>
          <p:nvSpPr>
            <p:cNvPr name="TextBox 4" id="4"/>
            <p:cNvSpPr txBox="true"/>
            <p:nvPr/>
          </p:nvSpPr>
          <p:spPr>
            <a:xfrm>
              <a:off x="0" y="-47625"/>
              <a:ext cx="5542935" cy="56316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156598" y="3568591"/>
            <a:ext cx="13870236" cy="5480980"/>
          </a:xfrm>
          <a:custGeom>
            <a:avLst/>
            <a:gdLst/>
            <a:ahLst/>
            <a:cxnLst/>
            <a:rect r="r" b="b" t="t" l="l"/>
            <a:pathLst>
              <a:path h="5480980" w="13870236">
                <a:moveTo>
                  <a:pt x="0" y="0"/>
                </a:moveTo>
                <a:lnTo>
                  <a:pt x="13870236" y="0"/>
                </a:lnTo>
                <a:lnTo>
                  <a:pt x="13870236" y="5480980"/>
                </a:lnTo>
                <a:lnTo>
                  <a:pt x="0" y="5480980"/>
                </a:lnTo>
                <a:lnTo>
                  <a:pt x="0" y="0"/>
                </a:lnTo>
                <a:close/>
              </a:path>
            </a:pathLst>
          </a:custGeom>
          <a:blipFill>
            <a:blip r:embed="rId2"/>
            <a:stretch>
              <a:fillRect l="0" t="0" r="0" b="0"/>
            </a:stretch>
          </a:blipFill>
          <a:ln w="19050" cap="sq">
            <a:solidFill>
              <a:srgbClr val="000000"/>
            </a:solidFill>
            <a:prstDash val="solid"/>
            <a:miter/>
          </a:ln>
        </p:spPr>
      </p:sp>
      <p:sp>
        <p:nvSpPr>
          <p:cNvPr name="TextBox 6" id="6"/>
          <p:cNvSpPr txBox="true"/>
          <p:nvPr/>
        </p:nvSpPr>
        <p:spPr>
          <a:xfrm rot="0">
            <a:off x="1040887" y="542480"/>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EDA: Multivariate  Analysis</a:t>
            </a:r>
          </a:p>
        </p:txBody>
      </p:sp>
      <p:sp>
        <p:nvSpPr>
          <p:cNvPr name="TextBox 7" id="7"/>
          <p:cNvSpPr txBox="true"/>
          <p:nvPr/>
        </p:nvSpPr>
        <p:spPr>
          <a:xfrm rot="0">
            <a:off x="569778" y="3186443"/>
            <a:ext cx="5618542" cy="688096"/>
          </a:xfrm>
          <a:prstGeom prst="rect">
            <a:avLst/>
          </a:prstGeom>
        </p:spPr>
        <p:txBody>
          <a:bodyPr anchor="t" rtlCol="false" tIns="0" lIns="0" bIns="0" rIns="0">
            <a:spAutoFit/>
          </a:bodyPr>
          <a:lstStyle/>
          <a:p>
            <a:pPr>
              <a:lnSpc>
                <a:spcPts val="5657"/>
              </a:lnSpc>
            </a:pPr>
            <a:r>
              <a:rPr lang="en-US" sz="4041">
                <a:solidFill>
                  <a:srgbClr val="0E0340"/>
                </a:solidFill>
                <a:latin typeface="TT Chocolates Bold"/>
              </a:rPr>
              <a:t>Scatter Plots </a:t>
            </a:r>
          </a:p>
        </p:txBody>
      </p:sp>
      <p:sp>
        <p:nvSpPr>
          <p:cNvPr name="TextBox 8" id="8"/>
          <p:cNvSpPr txBox="true"/>
          <p:nvPr/>
        </p:nvSpPr>
        <p:spPr>
          <a:xfrm rot="0">
            <a:off x="463837" y="4353782"/>
            <a:ext cx="3285868" cy="5561050"/>
          </a:xfrm>
          <a:prstGeom prst="rect">
            <a:avLst/>
          </a:prstGeom>
        </p:spPr>
        <p:txBody>
          <a:bodyPr anchor="t" rtlCol="false" tIns="0" lIns="0" bIns="0" rIns="0">
            <a:spAutoFit/>
          </a:bodyPr>
          <a:lstStyle/>
          <a:p>
            <a:pPr marL="425305" indent="-212652" lvl="1">
              <a:lnSpc>
                <a:spcPts val="2757"/>
              </a:lnSpc>
              <a:buFont typeface="Arial"/>
              <a:buChar char="•"/>
            </a:pPr>
            <a:r>
              <a:rPr lang="en-US" sz="1969">
                <a:solidFill>
                  <a:srgbClr val="0E0340"/>
                </a:solidFill>
                <a:latin typeface="DM Sans"/>
              </a:rPr>
              <a:t>Scatter plots colored by the target variable were created seeking any pattern in the distributions. Despite some mixed data points around the middle of the distributions, generally, the </a:t>
            </a:r>
            <a:r>
              <a:rPr lang="en-US" sz="1969">
                <a:solidFill>
                  <a:srgbClr val="0E0340"/>
                </a:solidFill>
                <a:latin typeface="DM Sans Bold"/>
              </a:rPr>
              <a:t>Benign Tumor clusters</a:t>
            </a:r>
            <a:r>
              <a:rPr lang="en-US" sz="1969">
                <a:solidFill>
                  <a:srgbClr val="0E0340"/>
                </a:solidFill>
                <a:latin typeface="DM Sans"/>
              </a:rPr>
              <a:t> are on the areas with lower measurements. And as the size increase, the results often change for </a:t>
            </a:r>
            <a:r>
              <a:rPr lang="en-US" sz="1969">
                <a:solidFill>
                  <a:srgbClr val="0E0340"/>
                </a:solidFill>
                <a:latin typeface="DM Sans Bold"/>
              </a:rPr>
              <a:t>Malignant</a:t>
            </a:r>
            <a:r>
              <a:rPr lang="en-US" sz="1969">
                <a:solidFill>
                  <a:srgbClr val="0E0340"/>
                </a:solidFill>
                <a:latin typeface="DM Sans"/>
              </a:rPr>
              <a:t> </a:t>
            </a:r>
            <a:r>
              <a:rPr lang="en-US" sz="1969">
                <a:solidFill>
                  <a:srgbClr val="0E0340"/>
                </a:solidFill>
                <a:latin typeface="DM Sans Bold"/>
              </a:rPr>
              <a:t>Tumors</a:t>
            </a:r>
            <a:r>
              <a:rPr lang="en-US" sz="1969">
                <a:solidFill>
                  <a:srgbClr val="0E0340"/>
                </a:solidFill>
                <a:latin typeface="DM Sans"/>
              </a:rPr>
              <a:t>. </a:t>
            </a:r>
            <a:r>
              <a:rPr lang="en-US" sz="1969">
                <a:solidFill>
                  <a:srgbClr val="0E0340"/>
                </a:solidFill>
                <a:latin typeface="DM Sans Bold"/>
              </a:rPr>
              <a:t> </a:t>
            </a:r>
          </a:p>
          <a:p>
            <a:pPr>
              <a:lnSpc>
                <a:spcPts val="2757"/>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272434"/>
            <a:chOff x="0" y="0"/>
            <a:chExt cx="5542935" cy="598501"/>
          </a:xfrm>
        </p:grpSpPr>
        <p:sp>
          <p:nvSpPr>
            <p:cNvPr name="Freeform 3" id="3"/>
            <p:cNvSpPr/>
            <p:nvPr/>
          </p:nvSpPr>
          <p:spPr>
            <a:xfrm flipH="false" flipV="false" rot="0">
              <a:off x="0" y="0"/>
              <a:ext cx="5542935" cy="598501"/>
            </a:xfrm>
            <a:custGeom>
              <a:avLst/>
              <a:gdLst/>
              <a:ahLst/>
              <a:cxnLst/>
              <a:rect r="r" b="b" t="t" l="l"/>
              <a:pathLst>
                <a:path h="598501" w="5542935">
                  <a:moveTo>
                    <a:pt x="0" y="0"/>
                  </a:moveTo>
                  <a:lnTo>
                    <a:pt x="5542935" y="0"/>
                  </a:lnTo>
                  <a:lnTo>
                    <a:pt x="5542935" y="598501"/>
                  </a:lnTo>
                  <a:lnTo>
                    <a:pt x="0" y="598501"/>
                  </a:lnTo>
                  <a:close/>
                </a:path>
              </a:pathLst>
            </a:custGeom>
            <a:solidFill>
              <a:srgbClr val="231076"/>
            </a:solidFill>
          </p:spPr>
        </p:sp>
        <p:sp>
          <p:nvSpPr>
            <p:cNvPr name="TextBox 4" id="4"/>
            <p:cNvSpPr txBox="true"/>
            <p:nvPr/>
          </p:nvSpPr>
          <p:spPr>
            <a:xfrm>
              <a:off x="0" y="-47625"/>
              <a:ext cx="5542935" cy="64612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462703" y="3452589"/>
            <a:ext cx="3574514" cy="1338860"/>
            <a:chOff x="0" y="0"/>
            <a:chExt cx="958470" cy="359002"/>
          </a:xfrm>
        </p:grpSpPr>
        <p:sp>
          <p:nvSpPr>
            <p:cNvPr name="Freeform 6" id="6"/>
            <p:cNvSpPr/>
            <p:nvPr/>
          </p:nvSpPr>
          <p:spPr>
            <a:xfrm flipH="false" flipV="false" rot="0">
              <a:off x="0" y="0"/>
              <a:ext cx="958470" cy="359002"/>
            </a:xfrm>
            <a:custGeom>
              <a:avLst/>
              <a:gdLst/>
              <a:ahLst/>
              <a:cxnLst/>
              <a:rect r="r" b="b" t="t" l="l"/>
              <a:pathLst>
                <a:path h="359002" w="958470">
                  <a:moveTo>
                    <a:pt x="0" y="0"/>
                  </a:moveTo>
                  <a:lnTo>
                    <a:pt x="958470" y="0"/>
                  </a:lnTo>
                  <a:lnTo>
                    <a:pt x="958470" y="359002"/>
                  </a:lnTo>
                  <a:lnTo>
                    <a:pt x="0" y="359002"/>
                  </a:lnTo>
                  <a:close/>
                </a:path>
              </a:pathLst>
            </a:custGeom>
            <a:solidFill>
              <a:srgbClr val="8574D1"/>
            </a:solidFill>
          </p:spPr>
        </p:sp>
        <p:sp>
          <p:nvSpPr>
            <p:cNvPr name="TextBox 7" id="7"/>
            <p:cNvSpPr txBox="true"/>
            <p:nvPr/>
          </p:nvSpPr>
          <p:spPr>
            <a:xfrm>
              <a:off x="0" y="-66675"/>
              <a:ext cx="958470" cy="425677"/>
            </a:xfrm>
            <a:prstGeom prst="rect">
              <a:avLst/>
            </a:prstGeom>
          </p:spPr>
          <p:txBody>
            <a:bodyPr anchor="ctr" rtlCol="false" tIns="50800" lIns="50800" bIns="50800" rIns="50800"/>
            <a:lstStyle/>
            <a:p>
              <a:pPr algn="ctr">
                <a:lnSpc>
                  <a:spcPts val="4480"/>
                </a:lnSpc>
              </a:pPr>
              <a:r>
                <a:rPr lang="en-US" sz="3200">
                  <a:solidFill>
                    <a:srgbClr val="FFFFFF"/>
                  </a:solidFill>
                  <a:latin typeface="TT Chocolates Ultra-Bold"/>
                </a:rPr>
                <a:t>KBest</a:t>
              </a:r>
            </a:p>
          </p:txBody>
        </p:sp>
      </p:grpSp>
      <p:grpSp>
        <p:nvGrpSpPr>
          <p:cNvPr name="Group 8" id="8"/>
          <p:cNvGrpSpPr/>
          <p:nvPr/>
        </p:nvGrpSpPr>
        <p:grpSpPr>
          <a:xfrm rot="0">
            <a:off x="7143213" y="3660645"/>
            <a:ext cx="3878778" cy="1618778"/>
            <a:chOff x="0" y="0"/>
            <a:chExt cx="1040055" cy="434059"/>
          </a:xfrm>
        </p:grpSpPr>
        <p:sp>
          <p:nvSpPr>
            <p:cNvPr name="Freeform 9" id="9"/>
            <p:cNvSpPr/>
            <p:nvPr/>
          </p:nvSpPr>
          <p:spPr>
            <a:xfrm flipH="false" flipV="false" rot="0">
              <a:off x="0" y="0"/>
              <a:ext cx="1040055" cy="434059"/>
            </a:xfrm>
            <a:custGeom>
              <a:avLst/>
              <a:gdLst/>
              <a:ahLst/>
              <a:cxnLst/>
              <a:rect r="r" b="b" t="t" l="l"/>
              <a:pathLst>
                <a:path h="434059" w="1040055">
                  <a:moveTo>
                    <a:pt x="0" y="0"/>
                  </a:moveTo>
                  <a:lnTo>
                    <a:pt x="1040055" y="0"/>
                  </a:lnTo>
                  <a:lnTo>
                    <a:pt x="1040055" y="434059"/>
                  </a:lnTo>
                  <a:lnTo>
                    <a:pt x="0" y="434059"/>
                  </a:lnTo>
                  <a:close/>
                </a:path>
              </a:pathLst>
            </a:custGeom>
            <a:solidFill>
              <a:srgbClr val="231076"/>
            </a:solidFill>
          </p:spPr>
        </p:sp>
        <p:sp>
          <p:nvSpPr>
            <p:cNvPr name="TextBox 10" id="10"/>
            <p:cNvSpPr txBox="true"/>
            <p:nvPr/>
          </p:nvSpPr>
          <p:spPr>
            <a:xfrm>
              <a:off x="0" y="-66675"/>
              <a:ext cx="1040055" cy="500734"/>
            </a:xfrm>
            <a:prstGeom prst="rect">
              <a:avLst/>
            </a:prstGeom>
          </p:spPr>
          <p:txBody>
            <a:bodyPr anchor="ctr" rtlCol="false" tIns="50800" lIns="50800" bIns="50800" rIns="50800"/>
            <a:lstStyle/>
            <a:p>
              <a:pPr algn="ctr">
                <a:lnSpc>
                  <a:spcPts val="4480"/>
                </a:lnSpc>
              </a:pPr>
              <a:r>
                <a:rPr lang="en-US" sz="3200">
                  <a:solidFill>
                    <a:srgbClr val="FFFFFF"/>
                  </a:solidFill>
                  <a:latin typeface="TT Chocolates Ultra-Bold"/>
                </a:rPr>
                <a:t>LASSO</a:t>
              </a:r>
            </a:p>
          </p:txBody>
        </p:sp>
      </p:grpSp>
      <p:grpSp>
        <p:nvGrpSpPr>
          <p:cNvPr name="Group 11" id="11"/>
          <p:cNvGrpSpPr/>
          <p:nvPr/>
        </p:nvGrpSpPr>
        <p:grpSpPr>
          <a:xfrm rot="0">
            <a:off x="13127015" y="3452589"/>
            <a:ext cx="3931748" cy="1338860"/>
            <a:chOff x="0" y="0"/>
            <a:chExt cx="1054259" cy="359002"/>
          </a:xfrm>
        </p:grpSpPr>
        <p:sp>
          <p:nvSpPr>
            <p:cNvPr name="Freeform 12" id="12"/>
            <p:cNvSpPr/>
            <p:nvPr/>
          </p:nvSpPr>
          <p:spPr>
            <a:xfrm flipH="false" flipV="false" rot="0">
              <a:off x="0" y="0"/>
              <a:ext cx="1054259" cy="359002"/>
            </a:xfrm>
            <a:custGeom>
              <a:avLst/>
              <a:gdLst/>
              <a:ahLst/>
              <a:cxnLst/>
              <a:rect r="r" b="b" t="t" l="l"/>
              <a:pathLst>
                <a:path h="359002" w="1054259">
                  <a:moveTo>
                    <a:pt x="0" y="0"/>
                  </a:moveTo>
                  <a:lnTo>
                    <a:pt x="1054259" y="0"/>
                  </a:lnTo>
                  <a:lnTo>
                    <a:pt x="1054259" y="359002"/>
                  </a:lnTo>
                  <a:lnTo>
                    <a:pt x="0" y="359002"/>
                  </a:lnTo>
                  <a:close/>
                </a:path>
              </a:pathLst>
            </a:custGeom>
            <a:solidFill>
              <a:srgbClr val="8574D1"/>
            </a:solidFill>
          </p:spPr>
        </p:sp>
        <p:sp>
          <p:nvSpPr>
            <p:cNvPr name="TextBox 13" id="13"/>
            <p:cNvSpPr txBox="true"/>
            <p:nvPr/>
          </p:nvSpPr>
          <p:spPr>
            <a:xfrm>
              <a:off x="0" y="-66675"/>
              <a:ext cx="1054259" cy="425677"/>
            </a:xfrm>
            <a:prstGeom prst="rect">
              <a:avLst/>
            </a:prstGeom>
          </p:spPr>
          <p:txBody>
            <a:bodyPr anchor="ctr" rtlCol="false" tIns="50800" lIns="50800" bIns="50800" rIns="50800"/>
            <a:lstStyle/>
            <a:p>
              <a:pPr algn="ctr">
                <a:lnSpc>
                  <a:spcPts val="4480"/>
                </a:lnSpc>
              </a:pPr>
              <a:r>
                <a:rPr lang="en-US" sz="3200">
                  <a:solidFill>
                    <a:srgbClr val="FFFFFF"/>
                  </a:solidFill>
                  <a:latin typeface="TT Chocolates Ultra-Bold"/>
                </a:rPr>
                <a:t>Decision Tree</a:t>
              </a:r>
            </a:p>
          </p:txBody>
        </p:sp>
      </p:grpSp>
      <p:sp>
        <p:nvSpPr>
          <p:cNvPr name="Freeform 14" id="14"/>
          <p:cNvSpPr/>
          <p:nvPr/>
        </p:nvSpPr>
        <p:spPr>
          <a:xfrm flipH="false" flipV="false" rot="5400000">
            <a:off x="800207" y="7771841"/>
            <a:ext cx="4341386" cy="2915769"/>
          </a:xfrm>
          <a:custGeom>
            <a:avLst/>
            <a:gdLst/>
            <a:ahLst/>
            <a:cxnLst/>
            <a:rect r="r" b="b" t="t" l="l"/>
            <a:pathLst>
              <a:path h="2915769" w="4341386">
                <a:moveTo>
                  <a:pt x="0" y="0"/>
                </a:moveTo>
                <a:lnTo>
                  <a:pt x="4341386" y="0"/>
                </a:lnTo>
                <a:lnTo>
                  <a:pt x="4341386" y="2915768"/>
                </a:lnTo>
                <a:lnTo>
                  <a:pt x="0" y="2915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5400000">
            <a:off x="6782648" y="7959854"/>
            <a:ext cx="4414762" cy="2965049"/>
          </a:xfrm>
          <a:custGeom>
            <a:avLst/>
            <a:gdLst/>
            <a:ahLst/>
            <a:cxnLst/>
            <a:rect r="r" b="b" t="t" l="l"/>
            <a:pathLst>
              <a:path h="2965049" w="4414762">
                <a:moveTo>
                  <a:pt x="0" y="0"/>
                </a:moveTo>
                <a:lnTo>
                  <a:pt x="4414761" y="0"/>
                </a:lnTo>
                <a:lnTo>
                  <a:pt x="4414761" y="2965050"/>
                </a:lnTo>
                <a:lnTo>
                  <a:pt x="0" y="2965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5400000">
            <a:off x="12797525" y="7812780"/>
            <a:ext cx="4590728" cy="3083232"/>
          </a:xfrm>
          <a:custGeom>
            <a:avLst/>
            <a:gdLst/>
            <a:ahLst/>
            <a:cxnLst/>
            <a:rect r="r" b="b" t="t" l="l"/>
            <a:pathLst>
              <a:path h="3083232" w="4590728">
                <a:moveTo>
                  <a:pt x="0" y="0"/>
                </a:moveTo>
                <a:lnTo>
                  <a:pt x="4590728" y="0"/>
                </a:lnTo>
                <a:lnTo>
                  <a:pt x="4590728" y="3083232"/>
                </a:lnTo>
                <a:lnTo>
                  <a:pt x="0" y="3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7" id="17"/>
          <p:cNvGrpSpPr/>
          <p:nvPr/>
        </p:nvGrpSpPr>
        <p:grpSpPr>
          <a:xfrm rot="0">
            <a:off x="1756559" y="8410162"/>
            <a:ext cx="2406377" cy="295885"/>
            <a:chOff x="0" y="0"/>
            <a:chExt cx="633778" cy="77928"/>
          </a:xfrm>
        </p:grpSpPr>
        <p:sp>
          <p:nvSpPr>
            <p:cNvPr name="Freeform 18" id="18"/>
            <p:cNvSpPr/>
            <p:nvPr/>
          </p:nvSpPr>
          <p:spPr>
            <a:xfrm flipH="false" flipV="false" rot="0">
              <a:off x="0" y="0"/>
              <a:ext cx="633778" cy="77928"/>
            </a:xfrm>
            <a:custGeom>
              <a:avLst/>
              <a:gdLst/>
              <a:ahLst/>
              <a:cxnLst/>
              <a:rect r="r" b="b" t="t" l="l"/>
              <a:pathLst>
                <a:path h="77928" w="633778">
                  <a:moveTo>
                    <a:pt x="0" y="0"/>
                  </a:moveTo>
                  <a:lnTo>
                    <a:pt x="633778" y="0"/>
                  </a:lnTo>
                  <a:lnTo>
                    <a:pt x="633778" y="77928"/>
                  </a:lnTo>
                  <a:lnTo>
                    <a:pt x="0" y="77928"/>
                  </a:lnTo>
                  <a:close/>
                </a:path>
              </a:pathLst>
            </a:custGeom>
            <a:solidFill>
              <a:srgbClr val="231076">
                <a:alpha val="37647"/>
              </a:srgbClr>
            </a:solidFill>
          </p:spPr>
        </p:sp>
        <p:sp>
          <p:nvSpPr>
            <p:cNvPr name="TextBox 19" id="19"/>
            <p:cNvSpPr txBox="true"/>
            <p:nvPr/>
          </p:nvSpPr>
          <p:spPr>
            <a:xfrm>
              <a:off x="0" y="-47625"/>
              <a:ext cx="633778" cy="125553"/>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34794" y="1179624"/>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Feature Selection</a:t>
            </a:r>
          </a:p>
        </p:txBody>
      </p:sp>
      <p:sp>
        <p:nvSpPr>
          <p:cNvPr name="TextBox 21" id="21"/>
          <p:cNvSpPr txBox="true"/>
          <p:nvPr/>
        </p:nvSpPr>
        <p:spPr>
          <a:xfrm rot="0">
            <a:off x="1313719" y="5010524"/>
            <a:ext cx="3872482" cy="1324036"/>
          </a:xfrm>
          <a:prstGeom prst="rect">
            <a:avLst/>
          </a:prstGeom>
        </p:spPr>
        <p:txBody>
          <a:bodyPr anchor="t" rtlCol="false" tIns="0" lIns="0" bIns="0" rIns="0">
            <a:spAutoFit/>
          </a:bodyPr>
          <a:lstStyle/>
          <a:p>
            <a:pPr algn="l" marL="358674" indent="-179337" lvl="1">
              <a:lnSpc>
                <a:spcPts val="2143"/>
              </a:lnSpc>
              <a:buFont typeface="Arial"/>
              <a:buChar char="•"/>
            </a:pPr>
            <a:r>
              <a:rPr lang="en-US" sz="1661">
                <a:solidFill>
                  <a:srgbClr val="46483F"/>
                </a:solidFill>
                <a:latin typeface="DM Sans Bold"/>
              </a:rPr>
              <a:t> KBest</a:t>
            </a:r>
            <a:r>
              <a:rPr lang="en-US" sz="1661">
                <a:solidFill>
                  <a:srgbClr val="46483F"/>
                </a:solidFill>
                <a:latin typeface="DM Sans"/>
              </a:rPr>
              <a:t> was ran in order to get the features  considered the most relevat ones in the dataset (through an assesment on their score in the chi2 test. </a:t>
            </a:r>
          </a:p>
        </p:txBody>
      </p:sp>
      <p:sp>
        <p:nvSpPr>
          <p:cNvPr name="TextBox 22" id="22"/>
          <p:cNvSpPr txBox="true"/>
          <p:nvPr/>
        </p:nvSpPr>
        <p:spPr>
          <a:xfrm rot="0">
            <a:off x="7066668" y="5559769"/>
            <a:ext cx="4179881" cy="1068161"/>
          </a:xfrm>
          <a:prstGeom prst="rect">
            <a:avLst/>
          </a:prstGeom>
        </p:spPr>
        <p:txBody>
          <a:bodyPr anchor="t" rtlCol="false" tIns="0" lIns="0" bIns="0" rIns="0">
            <a:spAutoFit/>
          </a:bodyPr>
          <a:lstStyle/>
          <a:p>
            <a:pPr marL="366844" indent="-183422" lvl="1">
              <a:lnSpc>
                <a:spcPts val="2191"/>
              </a:lnSpc>
              <a:buFont typeface="Arial"/>
              <a:buChar char="•"/>
            </a:pPr>
            <a:r>
              <a:rPr lang="en-US" sz="1699">
                <a:solidFill>
                  <a:srgbClr val="46483F"/>
                </a:solidFill>
                <a:latin typeface="DM Sans"/>
              </a:rPr>
              <a:t>Running LASSO to identify the most relevant features by selecting features with non-zero coefficients.</a:t>
            </a:r>
          </a:p>
          <a:p>
            <a:pPr algn="l">
              <a:lnSpc>
                <a:spcPts val="2191"/>
              </a:lnSpc>
            </a:pPr>
          </a:p>
        </p:txBody>
      </p:sp>
      <p:sp>
        <p:nvSpPr>
          <p:cNvPr name="TextBox 23" id="23"/>
          <p:cNvSpPr txBox="true"/>
          <p:nvPr/>
        </p:nvSpPr>
        <p:spPr>
          <a:xfrm rot="0">
            <a:off x="1872035" y="7362764"/>
            <a:ext cx="3099674" cy="2924236"/>
          </a:xfrm>
          <a:prstGeom prst="rect">
            <a:avLst/>
          </a:prstGeom>
        </p:spPr>
        <p:txBody>
          <a:bodyPr anchor="t" rtlCol="false" tIns="0" lIns="0" bIns="0" rIns="0">
            <a:spAutoFit/>
          </a:bodyPr>
          <a:lstStyle/>
          <a:p>
            <a:pPr>
              <a:lnSpc>
                <a:spcPts val="2143"/>
              </a:lnSpc>
            </a:pPr>
            <a:r>
              <a:rPr lang="en-US" sz="1661">
                <a:solidFill>
                  <a:srgbClr val="46483F"/>
                </a:solidFill>
                <a:latin typeface="DM Sans Bold"/>
              </a:rPr>
              <a:t>Mean Radius</a:t>
            </a:r>
          </a:p>
          <a:p>
            <a:pPr>
              <a:lnSpc>
                <a:spcPts val="2143"/>
              </a:lnSpc>
            </a:pPr>
            <a:r>
              <a:rPr lang="en-US" sz="1661">
                <a:solidFill>
                  <a:srgbClr val="46483F"/>
                </a:solidFill>
                <a:latin typeface="DM Sans Bold"/>
              </a:rPr>
              <a:t>Mean Perimeter</a:t>
            </a:r>
          </a:p>
          <a:p>
            <a:pPr>
              <a:lnSpc>
                <a:spcPts val="2143"/>
              </a:lnSpc>
            </a:pPr>
            <a:r>
              <a:rPr lang="en-US" sz="1661">
                <a:solidFill>
                  <a:srgbClr val="46483F"/>
                </a:solidFill>
                <a:latin typeface="DM Sans Bold"/>
              </a:rPr>
              <a:t>Mean Area</a:t>
            </a:r>
          </a:p>
          <a:p>
            <a:pPr>
              <a:lnSpc>
                <a:spcPts val="2143"/>
              </a:lnSpc>
            </a:pPr>
            <a:r>
              <a:rPr lang="en-US" sz="1661">
                <a:solidFill>
                  <a:srgbClr val="46483F"/>
                </a:solidFill>
                <a:latin typeface="DM Sans Bold"/>
              </a:rPr>
              <a:t>Mean Concavity</a:t>
            </a:r>
          </a:p>
          <a:p>
            <a:pPr>
              <a:lnSpc>
                <a:spcPts val="2143"/>
              </a:lnSpc>
            </a:pPr>
            <a:r>
              <a:rPr lang="en-US" sz="1661">
                <a:solidFill>
                  <a:srgbClr val="46483F"/>
                </a:solidFill>
                <a:latin typeface="DM Sans Bold"/>
              </a:rPr>
              <a:t>Mean Concave Points</a:t>
            </a:r>
          </a:p>
          <a:p>
            <a:pPr>
              <a:lnSpc>
                <a:spcPts val="2143"/>
              </a:lnSpc>
            </a:pPr>
            <a:r>
              <a:rPr lang="en-US" sz="1661">
                <a:solidFill>
                  <a:srgbClr val="46483F"/>
                </a:solidFill>
                <a:latin typeface="DM Sans Bold"/>
              </a:rPr>
              <a:t>Area Error</a:t>
            </a:r>
          </a:p>
          <a:p>
            <a:pPr>
              <a:lnSpc>
                <a:spcPts val="2143"/>
              </a:lnSpc>
            </a:pPr>
            <a:r>
              <a:rPr lang="en-US" sz="1661">
                <a:solidFill>
                  <a:srgbClr val="46483F"/>
                </a:solidFill>
                <a:latin typeface="DM Sans Bold"/>
              </a:rPr>
              <a:t>Worst Radius</a:t>
            </a:r>
          </a:p>
          <a:p>
            <a:pPr>
              <a:lnSpc>
                <a:spcPts val="2143"/>
              </a:lnSpc>
            </a:pPr>
            <a:r>
              <a:rPr lang="en-US" sz="1661">
                <a:solidFill>
                  <a:srgbClr val="46483F"/>
                </a:solidFill>
                <a:latin typeface="DM Sans Bold"/>
              </a:rPr>
              <a:t>Worst Perimeter</a:t>
            </a:r>
          </a:p>
          <a:p>
            <a:pPr>
              <a:lnSpc>
                <a:spcPts val="2143"/>
              </a:lnSpc>
            </a:pPr>
            <a:r>
              <a:rPr lang="en-US" sz="1661">
                <a:solidFill>
                  <a:srgbClr val="46483F"/>
                </a:solidFill>
                <a:latin typeface="DM Sans Bold"/>
              </a:rPr>
              <a:t>Worst Area</a:t>
            </a:r>
          </a:p>
          <a:p>
            <a:pPr>
              <a:lnSpc>
                <a:spcPts val="2143"/>
              </a:lnSpc>
            </a:pPr>
            <a:r>
              <a:rPr lang="en-US" sz="1661">
                <a:solidFill>
                  <a:srgbClr val="46483F"/>
                </a:solidFill>
                <a:latin typeface="DM Sans Bold"/>
              </a:rPr>
              <a:t>Worst Concave Points</a:t>
            </a:r>
          </a:p>
          <a:p>
            <a:pPr algn="l">
              <a:lnSpc>
                <a:spcPts val="2143"/>
              </a:lnSpc>
            </a:pPr>
          </a:p>
        </p:txBody>
      </p:sp>
      <p:sp>
        <p:nvSpPr>
          <p:cNvPr name="TextBox 24" id="24"/>
          <p:cNvSpPr txBox="true"/>
          <p:nvPr/>
        </p:nvSpPr>
        <p:spPr>
          <a:xfrm rot="0">
            <a:off x="1313719" y="6430321"/>
            <a:ext cx="3872482" cy="523936"/>
          </a:xfrm>
          <a:prstGeom prst="rect">
            <a:avLst/>
          </a:prstGeom>
        </p:spPr>
        <p:txBody>
          <a:bodyPr anchor="t" rtlCol="false" tIns="0" lIns="0" bIns="0" rIns="0">
            <a:spAutoFit/>
          </a:bodyPr>
          <a:lstStyle/>
          <a:p>
            <a:pPr marL="358674" indent="-179337" lvl="1">
              <a:lnSpc>
                <a:spcPts val="2143"/>
              </a:lnSpc>
              <a:buFont typeface="Arial"/>
              <a:buChar char="•"/>
            </a:pPr>
            <a:r>
              <a:rPr lang="en-US" sz="1661">
                <a:solidFill>
                  <a:srgbClr val="46483F"/>
                </a:solidFill>
                <a:latin typeface="DM Sans Bold"/>
              </a:rPr>
              <a:t>K = 10</a:t>
            </a:r>
          </a:p>
          <a:p>
            <a:pPr algn="l" marL="358674" indent="-179337" lvl="1">
              <a:lnSpc>
                <a:spcPts val="2143"/>
              </a:lnSpc>
              <a:buFont typeface="Arial"/>
              <a:buChar char="•"/>
            </a:pPr>
            <a:r>
              <a:rPr lang="en-US" sz="1661">
                <a:solidFill>
                  <a:srgbClr val="46483F"/>
                </a:solidFill>
                <a:latin typeface="DM Sans"/>
              </a:rPr>
              <a:t>Chosen through experimentation.  </a:t>
            </a:r>
          </a:p>
        </p:txBody>
      </p:sp>
      <p:sp>
        <p:nvSpPr>
          <p:cNvPr name="TextBox 25" id="25"/>
          <p:cNvSpPr txBox="true"/>
          <p:nvPr/>
        </p:nvSpPr>
        <p:spPr>
          <a:xfrm rot="0">
            <a:off x="7143213" y="6554717"/>
            <a:ext cx="3095844" cy="275143"/>
          </a:xfrm>
          <a:prstGeom prst="rect">
            <a:avLst/>
          </a:prstGeom>
        </p:spPr>
        <p:txBody>
          <a:bodyPr anchor="t" rtlCol="false" tIns="0" lIns="0" bIns="0" rIns="0">
            <a:spAutoFit/>
          </a:bodyPr>
          <a:lstStyle/>
          <a:p>
            <a:pPr algn="l" marL="380263" indent="-190132" lvl="1">
              <a:lnSpc>
                <a:spcPts val="2272"/>
              </a:lnSpc>
              <a:buFont typeface="Arial"/>
              <a:buChar char="•"/>
            </a:pPr>
            <a:r>
              <a:rPr lang="en-US" sz="1761">
                <a:solidFill>
                  <a:srgbClr val="46483F"/>
                </a:solidFill>
                <a:latin typeface="DM Sans Bold"/>
              </a:rPr>
              <a:t>Alpha = 0.01</a:t>
            </a:r>
          </a:p>
        </p:txBody>
      </p:sp>
      <p:sp>
        <p:nvSpPr>
          <p:cNvPr name="TextBox 26" id="26"/>
          <p:cNvSpPr txBox="true"/>
          <p:nvPr/>
        </p:nvSpPr>
        <p:spPr>
          <a:xfrm rot="0">
            <a:off x="7922316" y="7438575"/>
            <a:ext cx="3099674" cy="2966970"/>
          </a:xfrm>
          <a:prstGeom prst="rect">
            <a:avLst/>
          </a:prstGeom>
        </p:spPr>
        <p:txBody>
          <a:bodyPr anchor="t" rtlCol="false" tIns="0" lIns="0" bIns="0" rIns="0">
            <a:spAutoFit/>
          </a:bodyPr>
          <a:lstStyle/>
          <a:p>
            <a:pPr>
              <a:lnSpc>
                <a:spcPts val="2016"/>
              </a:lnSpc>
            </a:pPr>
            <a:r>
              <a:rPr lang="en-US" sz="1461">
                <a:solidFill>
                  <a:srgbClr val="46483F"/>
                </a:solidFill>
                <a:latin typeface="DM Sans Bold"/>
              </a:rPr>
              <a:t>Mean Concav</a:t>
            </a:r>
            <a:r>
              <a:rPr lang="en-US" sz="1461">
                <a:solidFill>
                  <a:srgbClr val="46483F"/>
                </a:solidFill>
                <a:latin typeface="DM Sans Bold"/>
              </a:rPr>
              <a:t>e Points</a:t>
            </a:r>
          </a:p>
          <a:p>
            <a:pPr>
              <a:lnSpc>
                <a:spcPts val="2016"/>
              </a:lnSpc>
            </a:pPr>
            <a:r>
              <a:rPr lang="en-US" sz="1461">
                <a:solidFill>
                  <a:srgbClr val="46483F"/>
                </a:solidFill>
                <a:latin typeface="DM Sans Bold"/>
              </a:rPr>
              <a:t>Mean Fractal Dimension</a:t>
            </a:r>
          </a:p>
          <a:p>
            <a:pPr>
              <a:lnSpc>
                <a:spcPts val="2016"/>
              </a:lnSpc>
            </a:pPr>
            <a:r>
              <a:rPr lang="en-US" sz="1461">
                <a:solidFill>
                  <a:srgbClr val="46483F"/>
                </a:solidFill>
                <a:latin typeface="DM Sans Bold"/>
              </a:rPr>
              <a:t>Radius Error</a:t>
            </a:r>
          </a:p>
          <a:p>
            <a:pPr>
              <a:lnSpc>
                <a:spcPts val="2016"/>
              </a:lnSpc>
            </a:pPr>
            <a:r>
              <a:rPr lang="en-US" sz="1461">
                <a:solidFill>
                  <a:srgbClr val="46483F"/>
                </a:solidFill>
                <a:latin typeface="DM Sans Bold"/>
              </a:rPr>
              <a:t>Smooth</a:t>
            </a:r>
            <a:r>
              <a:rPr lang="en-US" sz="1461">
                <a:solidFill>
                  <a:srgbClr val="46483F"/>
                </a:solidFill>
                <a:latin typeface="DM Sans Bold"/>
              </a:rPr>
              <a:t>ness Error</a:t>
            </a:r>
          </a:p>
          <a:p>
            <a:pPr>
              <a:lnSpc>
                <a:spcPts val="2016"/>
              </a:lnSpc>
            </a:pPr>
            <a:r>
              <a:rPr lang="en-US" sz="1461">
                <a:solidFill>
                  <a:srgbClr val="46483F"/>
                </a:solidFill>
                <a:latin typeface="DM Sans Bold"/>
              </a:rPr>
              <a:t>Compactness Error</a:t>
            </a:r>
          </a:p>
          <a:p>
            <a:pPr>
              <a:lnSpc>
                <a:spcPts val="2016"/>
              </a:lnSpc>
            </a:pPr>
            <a:r>
              <a:rPr lang="en-US" sz="1461">
                <a:solidFill>
                  <a:srgbClr val="46483F"/>
                </a:solidFill>
                <a:latin typeface="DM Sans Bold"/>
              </a:rPr>
              <a:t>Worst Radius</a:t>
            </a:r>
          </a:p>
          <a:p>
            <a:pPr>
              <a:lnSpc>
                <a:spcPts val="2016"/>
              </a:lnSpc>
            </a:pPr>
            <a:r>
              <a:rPr lang="en-US" sz="1461">
                <a:solidFill>
                  <a:srgbClr val="46483F"/>
                </a:solidFill>
                <a:latin typeface="DM Sans Bold"/>
              </a:rPr>
              <a:t>Worst Texture</a:t>
            </a:r>
          </a:p>
          <a:p>
            <a:pPr>
              <a:lnSpc>
                <a:spcPts val="2016"/>
              </a:lnSpc>
            </a:pPr>
            <a:r>
              <a:rPr lang="en-US" sz="1461">
                <a:solidFill>
                  <a:srgbClr val="46483F"/>
                </a:solidFill>
                <a:latin typeface="DM Sans Bold"/>
              </a:rPr>
              <a:t>Worst Smoothness</a:t>
            </a:r>
          </a:p>
          <a:p>
            <a:pPr>
              <a:lnSpc>
                <a:spcPts val="2016"/>
              </a:lnSpc>
            </a:pPr>
            <a:r>
              <a:rPr lang="en-US" sz="1461">
                <a:solidFill>
                  <a:srgbClr val="46483F"/>
                </a:solidFill>
                <a:latin typeface="DM Sans Bold"/>
              </a:rPr>
              <a:t>Worst Concavity</a:t>
            </a:r>
          </a:p>
          <a:p>
            <a:pPr>
              <a:lnSpc>
                <a:spcPts val="2016"/>
              </a:lnSpc>
            </a:pPr>
            <a:r>
              <a:rPr lang="en-US" sz="1461">
                <a:solidFill>
                  <a:srgbClr val="46483F"/>
                </a:solidFill>
                <a:latin typeface="DM Sans Bold"/>
              </a:rPr>
              <a:t>Worst Concave Points</a:t>
            </a:r>
          </a:p>
          <a:p>
            <a:pPr>
              <a:lnSpc>
                <a:spcPts val="2016"/>
              </a:lnSpc>
            </a:pPr>
            <a:r>
              <a:rPr lang="en-US" sz="1461">
                <a:solidFill>
                  <a:srgbClr val="46483F"/>
                </a:solidFill>
                <a:latin typeface="DM Sans Bold"/>
              </a:rPr>
              <a:t>Worst Symmetry</a:t>
            </a:r>
          </a:p>
          <a:p>
            <a:pPr algn="l">
              <a:lnSpc>
                <a:spcPts val="2016"/>
              </a:lnSpc>
            </a:pPr>
          </a:p>
        </p:txBody>
      </p:sp>
      <p:sp>
        <p:nvSpPr>
          <p:cNvPr name="TextBox 27" id="27"/>
          <p:cNvSpPr txBox="true"/>
          <p:nvPr/>
        </p:nvSpPr>
        <p:spPr>
          <a:xfrm rot="0">
            <a:off x="13127015" y="5414833"/>
            <a:ext cx="4320113" cy="1358033"/>
          </a:xfrm>
          <a:prstGeom prst="rect">
            <a:avLst/>
          </a:prstGeom>
        </p:spPr>
        <p:txBody>
          <a:bodyPr anchor="t" rtlCol="false" tIns="0" lIns="0" bIns="0" rIns="0">
            <a:spAutoFit/>
          </a:bodyPr>
          <a:lstStyle/>
          <a:p>
            <a:pPr marL="372467" indent="-186234" lvl="1">
              <a:lnSpc>
                <a:spcPts val="2225"/>
              </a:lnSpc>
              <a:buFont typeface="Arial"/>
              <a:buChar char="•"/>
            </a:pPr>
            <a:r>
              <a:rPr lang="en-US" sz="1725">
                <a:solidFill>
                  <a:srgbClr val="46483F"/>
                </a:solidFill>
                <a:latin typeface="DM Sans"/>
              </a:rPr>
              <a:t>Applying the decision tree method to identify key features for predicting the target variable through a tree model.</a:t>
            </a:r>
          </a:p>
          <a:p>
            <a:pPr algn="l">
              <a:lnSpc>
                <a:spcPts val="2225"/>
              </a:lnSpc>
            </a:pPr>
          </a:p>
        </p:txBody>
      </p:sp>
      <p:sp>
        <p:nvSpPr>
          <p:cNvPr name="TextBox 28" id="28"/>
          <p:cNvSpPr txBox="true"/>
          <p:nvPr/>
        </p:nvSpPr>
        <p:spPr>
          <a:xfrm rot="0">
            <a:off x="13974740" y="7343714"/>
            <a:ext cx="3522272" cy="2969704"/>
          </a:xfrm>
          <a:prstGeom prst="rect">
            <a:avLst/>
          </a:prstGeom>
        </p:spPr>
        <p:txBody>
          <a:bodyPr anchor="t" rtlCol="false" tIns="0" lIns="0" bIns="0" rIns="0">
            <a:spAutoFit/>
          </a:bodyPr>
          <a:lstStyle/>
          <a:p>
            <a:pPr>
              <a:lnSpc>
                <a:spcPts val="2134"/>
              </a:lnSpc>
            </a:pPr>
            <a:r>
              <a:rPr lang="en-US" sz="1546">
                <a:solidFill>
                  <a:srgbClr val="46483F"/>
                </a:solidFill>
                <a:latin typeface="DM Sans Bold"/>
              </a:rPr>
              <a:t>Mean Concav</a:t>
            </a:r>
            <a:r>
              <a:rPr lang="en-US" sz="1546">
                <a:solidFill>
                  <a:srgbClr val="46483F"/>
                </a:solidFill>
                <a:latin typeface="DM Sans Bold"/>
              </a:rPr>
              <a:t>e Points</a:t>
            </a:r>
          </a:p>
          <a:p>
            <a:pPr>
              <a:lnSpc>
                <a:spcPts val="2134"/>
              </a:lnSpc>
            </a:pPr>
            <a:r>
              <a:rPr lang="en-US" sz="1546">
                <a:solidFill>
                  <a:srgbClr val="46483F"/>
                </a:solidFill>
                <a:latin typeface="DM Sans Bold"/>
              </a:rPr>
              <a:t>Radius Error</a:t>
            </a:r>
          </a:p>
          <a:p>
            <a:pPr>
              <a:lnSpc>
                <a:spcPts val="2134"/>
              </a:lnSpc>
            </a:pPr>
            <a:r>
              <a:rPr lang="en-US" sz="1546">
                <a:solidFill>
                  <a:srgbClr val="46483F"/>
                </a:solidFill>
                <a:latin typeface="DM Sans Bold"/>
              </a:rPr>
              <a:t>Ar</a:t>
            </a:r>
            <a:r>
              <a:rPr lang="en-US" sz="1546">
                <a:solidFill>
                  <a:srgbClr val="46483F"/>
                </a:solidFill>
                <a:latin typeface="DM Sans Bold"/>
              </a:rPr>
              <a:t>ea Error</a:t>
            </a:r>
          </a:p>
          <a:p>
            <a:pPr>
              <a:lnSpc>
                <a:spcPts val="2134"/>
              </a:lnSpc>
            </a:pPr>
            <a:r>
              <a:rPr lang="en-US" sz="1546">
                <a:solidFill>
                  <a:srgbClr val="46483F"/>
                </a:solidFill>
                <a:latin typeface="DM Sans Bold"/>
              </a:rPr>
              <a:t>Compactness Error</a:t>
            </a:r>
          </a:p>
          <a:p>
            <a:pPr>
              <a:lnSpc>
                <a:spcPts val="2134"/>
              </a:lnSpc>
            </a:pPr>
            <a:r>
              <a:rPr lang="en-US" sz="1546">
                <a:solidFill>
                  <a:srgbClr val="46483F"/>
                </a:solidFill>
                <a:latin typeface="DM Sans Bold"/>
              </a:rPr>
              <a:t>Worst Radius</a:t>
            </a:r>
          </a:p>
          <a:p>
            <a:pPr>
              <a:lnSpc>
                <a:spcPts val="2134"/>
              </a:lnSpc>
            </a:pPr>
            <a:r>
              <a:rPr lang="en-US" sz="1546">
                <a:solidFill>
                  <a:srgbClr val="46483F"/>
                </a:solidFill>
                <a:latin typeface="DM Sans Bold"/>
              </a:rPr>
              <a:t>Worst Texture</a:t>
            </a:r>
          </a:p>
          <a:p>
            <a:pPr>
              <a:lnSpc>
                <a:spcPts val="2134"/>
              </a:lnSpc>
            </a:pPr>
            <a:r>
              <a:rPr lang="en-US" sz="1546">
                <a:solidFill>
                  <a:srgbClr val="46483F"/>
                </a:solidFill>
                <a:latin typeface="DM Sans Bold"/>
              </a:rPr>
              <a:t>Worst Perimeter</a:t>
            </a:r>
          </a:p>
          <a:p>
            <a:pPr>
              <a:lnSpc>
                <a:spcPts val="2134"/>
              </a:lnSpc>
            </a:pPr>
            <a:r>
              <a:rPr lang="en-US" sz="1546">
                <a:solidFill>
                  <a:srgbClr val="46483F"/>
                </a:solidFill>
                <a:latin typeface="DM Sans Bold"/>
              </a:rPr>
              <a:t>Worst Area</a:t>
            </a:r>
          </a:p>
          <a:p>
            <a:pPr>
              <a:lnSpc>
                <a:spcPts val="2134"/>
              </a:lnSpc>
            </a:pPr>
            <a:r>
              <a:rPr lang="en-US" sz="1546">
                <a:solidFill>
                  <a:srgbClr val="46483F"/>
                </a:solidFill>
                <a:latin typeface="DM Sans Bold"/>
              </a:rPr>
              <a:t>Worst Concavity</a:t>
            </a:r>
          </a:p>
          <a:p>
            <a:pPr>
              <a:lnSpc>
                <a:spcPts val="2134"/>
              </a:lnSpc>
            </a:pPr>
            <a:r>
              <a:rPr lang="en-US" sz="1546">
                <a:solidFill>
                  <a:srgbClr val="46483F"/>
                </a:solidFill>
                <a:latin typeface="DM Sans Bold"/>
              </a:rPr>
              <a:t>Worst Concave Points</a:t>
            </a:r>
          </a:p>
          <a:p>
            <a:pPr algn="l">
              <a:lnSpc>
                <a:spcPts val="2134"/>
              </a:lnSpc>
            </a:pPr>
          </a:p>
        </p:txBody>
      </p:sp>
      <p:grpSp>
        <p:nvGrpSpPr>
          <p:cNvPr name="Group 29" id="29"/>
          <p:cNvGrpSpPr/>
          <p:nvPr/>
        </p:nvGrpSpPr>
        <p:grpSpPr>
          <a:xfrm rot="0">
            <a:off x="7786840" y="7429144"/>
            <a:ext cx="2406377" cy="295885"/>
            <a:chOff x="0" y="0"/>
            <a:chExt cx="633778" cy="77928"/>
          </a:xfrm>
        </p:grpSpPr>
        <p:sp>
          <p:nvSpPr>
            <p:cNvPr name="Freeform 30" id="30"/>
            <p:cNvSpPr/>
            <p:nvPr/>
          </p:nvSpPr>
          <p:spPr>
            <a:xfrm flipH="false" flipV="false" rot="0">
              <a:off x="0" y="0"/>
              <a:ext cx="633778" cy="77928"/>
            </a:xfrm>
            <a:custGeom>
              <a:avLst/>
              <a:gdLst/>
              <a:ahLst/>
              <a:cxnLst/>
              <a:rect r="r" b="b" t="t" l="l"/>
              <a:pathLst>
                <a:path h="77928" w="633778">
                  <a:moveTo>
                    <a:pt x="0" y="0"/>
                  </a:moveTo>
                  <a:lnTo>
                    <a:pt x="633778" y="0"/>
                  </a:lnTo>
                  <a:lnTo>
                    <a:pt x="633778" y="77928"/>
                  </a:lnTo>
                  <a:lnTo>
                    <a:pt x="0" y="77928"/>
                  </a:lnTo>
                  <a:close/>
                </a:path>
              </a:pathLst>
            </a:custGeom>
            <a:solidFill>
              <a:srgbClr val="231076">
                <a:alpha val="37647"/>
              </a:srgbClr>
            </a:solidFill>
          </p:spPr>
        </p:sp>
        <p:sp>
          <p:nvSpPr>
            <p:cNvPr name="TextBox 31" id="31"/>
            <p:cNvSpPr txBox="true"/>
            <p:nvPr/>
          </p:nvSpPr>
          <p:spPr>
            <a:xfrm>
              <a:off x="0" y="-47625"/>
              <a:ext cx="633778" cy="125553"/>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3841390" y="7319208"/>
            <a:ext cx="2406377" cy="295885"/>
            <a:chOff x="0" y="0"/>
            <a:chExt cx="633778" cy="77928"/>
          </a:xfrm>
        </p:grpSpPr>
        <p:sp>
          <p:nvSpPr>
            <p:cNvPr name="Freeform 33" id="33"/>
            <p:cNvSpPr/>
            <p:nvPr/>
          </p:nvSpPr>
          <p:spPr>
            <a:xfrm flipH="false" flipV="false" rot="0">
              <a:off x="0" y="0"/>
              <a:ext cx="633778" cy="77928"/>
            </a:xfrm>
            <a:custGeom>
              <a:avLst/>
              <a:gdLst/>
              <a:ahLst/>
              <a:cxnLst/>
              <a:rect r="r" b="b" t="t" l="l"/>
              <a:pathLst>
                <a:path h="77928" w="633778">
                  <a:moveTo>
                    <a:pt x="0" y="0"/>
                  </a:moveTo>
                  <a:lnTo>
                    <a:pt x="633778" y="0"/>
                  </a:lnTo>
                  <a:lnTo>
                    <a:pt x="633778" y="77928"/>
                  </a:lnTo>
                  <a:lnTo>
                    <a:pt x="0" y="77928"/>
                  </a:lnTo>
                  <a:close/>
                </a:path>
              </a:pathLst>
            </a:custGeom>
            <a:solidFill>
              <a:srgbClr val="231076">
                <a:alpha val="37647"/>
              </a:srgbClr>
            </a:solidFill>
          </p:spPr>
        </p:sp>
        <p:sp>
          <p:nvSpPr>
            <p:cNvPr name="TextBox 34" id="34"/>
            <p:cNvSpPr txBox="true"/>
            <p:nvPr/>
          </p:nvSpPr>
          <p:spPr>
            <a:xfrm>
              <a:off x="0" y="-47625"/>
              <a:ext cx="633778" cy="125553"/>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756559" y="8962415"/>
            <a:ext cx="2406377" cy="295885"/>
            <a:chOff x="0" y="0"/>
            <a:chExt cx="633778" cy="77928"/>
          </a:xfrm>
        </p:grpSpPr>
        <p:sp>
          <p:nvSpPr>
            <p:cNvPr name="Freeform 36" id="36"/>
            <p:cNvSpPr/>
            <p:nvPr/>
          </p:nvSpPr>
          <p:spPr>
            <a:xfrm flipH="false" flipV="false" rot="0">
              <a:off x="0" y="0"/>
              <a:ext cx="633778" cy="77928"/>
            </a:xfrm>
            <a:custGeom>
              <a:avLst/>
              <a:gdLst/>
              <a:ahLst/>
              <a:cxnLst/>
              <a:rect r="r" b="b" t="t" l="l"/>
              <a:pathLst>
                <a:path h="77928" w="633778">
                  <a:moveTo>
                    <a:pt x="0" y="0"/>
                  </a:moveTo>
                  <a:lnTo>
                    <a:pt x="633778" y="0"/>
                  </a:lnTo>
                  <a:lnTo>
                    <a:pt x="633778" y="77928"/>
                  </a:lnTo>
                  <a:lnTo>
                    <a:pt x="0" y="77928"/>
                  </a:lnTo>
                  <a:close/>
                </a:path>
              </a:pathLst>
            </a:custGeom>
            <a:solidFill>
              <a:srgbClr val="231076">
                <a:alpha val="37647"/>
              </a:srgbClr>
            </a:solidFill>
          </p:spPr>
        </p:sp>
        <p:sp>
          <p:nvSpPr>
            <p:cNvPr name="TextBox 37" id="37"/>
            <p:cNvSpPr txBox="true"/>
            <p:nvPr/>
          </p:nvSpPr>
          <p:spPr>
            <a:xfrm>
              <a:off x="0" y="-47625"/>
              <a:ext cx="633778" cy="125553"/>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7786840" y="8681702"/>
            <a:ext cx="2406377" cy="295885"/>
            <a:chOff x="0" y="0"/>
            <a:chExt cx="633778" cy="77928"/>
          </a:xfrm>
        </p:grpSpPr>
        <p:sp>
          <p:nvSpPr>
            <p:cNvPr name="Freeform 39" id="39"/>
            <p:cNvSpPr/>
            <p:nvPr/>
          </p:nvSpPr>
          <p:spPr>
            <a:xfrm flipH="false" flipV="false" rot="0">
              <a:off x="0" y="0"/>
              <a:ext cx="633778" cy="77928"/>
            </a:xfrm>
            <a:custGeom>
              <a:avLst/>
              <a:gdLst/>
              <a:ahLst/>
              <a:cxnLst/>
              <a:rect r="r" b="b" t="t" l="l"/>
              <a:pathLst>
                <a:path h="77928" w="633778">
                  <a:moveTo>
                    <a:pt x="0" y="0"/>
                  </a:moveTo>
                  <a:lnTo>
                    <a:pt x="633778" y="0"/>
                  </a:lnTo>
                  <a:lnTo>
                    <a:pt x="633778" y="77928"/>
                  </a:lnTo>
                  <a:lnTo>
                    <a:pt x="0" y="77928"/>
                  </a:lnTo>
                  <a:close/>
                </a:path>
              </a:pathLst>
            </a:custGeom>
            <a:solidFill>
              <a:srgbClr val="231076">
                <a:alpha val="37647"/>
              </a:srgbClr>
            </a:solidFill>
          </p:spPr>
        </p:sp>
        <p:sp>
          <p:nvSpPr>
            <p:cNvPr name="TextBox 40" id="40"/>
            <p:cNvSpPr txBox="true"/>
            <p:nvPr/>
          </p:nvSpPr>
          <p:spPr>
            <a:xfrm>
              <a:off x="0" y="-47625"/>
              <a:ext cx="633778" cy="125553"/>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3817121" y="8400989"/>
            <a:ext cx="2406377" cy="295885"/>
            <a:chOff x="0" y="0"/>
            <a:chExt cx="633778" cy="77928"/>
          </a:xfrm>
        </p:grpSpPr>
        <p:sp>
          <p:nvSpPr>
            <p:cNvPr name="Freeform 42" id="42"/>
            <p:cNvSpPr/>
            <p:nvPr/>
          </p:nvSpPr>
          <p:spPr>
            <a:xfrm flipH="false" flipV="false" rot="0">
              <a:off x="0" y="0"/>
              <a:ext cx="633778" cy="77928"/>
            </a:xfrm>
            <a:custGeom>
              <a:avLst/>
              <a:gdLst/>
              <a:ahLst/>
              <a:cxnLst/>
              <a:rect r="r" b="b" t="t" l="l"/>
              <a:pathLst>
                <a:path h="77928" w="633778">
                  <a:moveTo>
                    <a:pt x="0" y="0"/>
                  </a:moveTo>
                  <a:lnTo>
                    <a:pt x="633778" y="0"/>
                  </a:lnTo>
                  <a:lnTo>
                    <a:pt x="633778" y="77928"/>
                  </a:lnTo>
                  <a:lnTo>
                    <a:pt x="0" y="77928"/>
                  </a:lnTo>
                  <a:close/>
                </a:path>
              </a:pathLst>
            </a:custGeom>
            <a:solidFill>
              <a:srgbClr val="231076">
                <a:alpha val="37647"/>
              </a:srgbClr>
            </a:solidFill>
          </p:spPr>
        </p:sp>
        <p:sp>
          <p:nvSpPr>
            <p:cNvPr name="TextBox 43" id="43"/>
            <p:cNvSpPr txBox="true"/>
            <p:nvPr/>
          </p:nvSpPr>
          <p:spPr>
            <a:xfrm>
              <a:off x="0" y="-47625"/>
              <a:ext cx="633778" cy="125553"/>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767711" y="9726780"/>
            <a:ext cx="2406377" cy="295885"/>
            <a:chOff x="0" y="0"/>
            <a:chExt cx="633778" cy="77928"/>
          </a:xfrm>
        </p:grpSpPr>
        <p:sp>
          <p:nvSpPr>
            <p:cNvPr name="Freeform 45" id="45"/>
            <p:cNvSpPr/>
            <p:nvPr/>
          </p:nvSpPr>
          <p:spPr>
            <a:xfrm flipH="false" flipV="false" rot="0">
              <a:off x="0" y="0"/>
              <a:ext cx="633778" cy="77928"/>
            </a:xfrm>
            <a:custGeom>
              <a:avLst/>
              <a:gdLst/>
              <a:ahLst/>
              <a:cxnLst/>
              <a:rect r="r" b="b" t="t" l="l"/>
              <a:pathLst>
                <a:path h="77928" w="633778">
                  <a:moveTo>
                    <a:pt x="0" y="0"/>
                  </a:moveTo>
                  <a:lnTo>
                    <a:pt x="633778" y="0"/>
                  </a:lnTo>
                  <a:lnTo>
                    <a:pt x="633778" y="77928"/>
                  </a:lnTo>
                  <a:lnTo>
                    <a:pt x="0" y="77928"/>
                  </a:lnTo>
                  <a:close/>
                </a:path>
              </a:pathLst>
            </a:custGeom>
            <a:solidFill>
              <a:srgbClr val="231076">
                <a:alpha val="37647"/>
              </a:srgbClr>
            </a:solidFill>
          </p:spPr>
        </p:sp>
        <p:sp>
          <p:nvSpPr>
            <p:cNvPr name="TextBox 46" id="46"/>
            <p:cNvSpPr txBox="true"/>
            <p:nvPr/>
          </p:nvSpPr>
          <p:spPr>
            <a:xfrm>
              <a:off x="0" y="-47625"/>
              <a:ext cx="633778" cy="125553"/>
            </a:xfrm>
            <a:prstGeom prst="rect">
              <a:avLst/>
            </a:prstGeom>
          </p:spPr>
          <p:txBody>
            <a:bodyPr anchor="ctr" rtlCol="false" tIns="50800" lIns="50800" bIns="50800" rIns="50800"/>
            <a:lstStyle/>
            <a:p>
              <a:pPr algn="ctr">
                <a:lnSpc>
                  <a:spcPts val="2659"/>
                </a:lnSpc>
              </a:pPr>
            </a:p>
          </p:txBody>
        </p:sp>
      </p:grpSp>
      <p:grpSp>
        <p:nvGrpSpPr>
          <p:cNvPr name="Group 47" id="47"/>
          <p:cNvGrpSpPr/>
          <p:nvPr/>
        </p:nvGrpSpPr>
        <p:grpSpPr>
          <a:xfrm rot="0">
            <a:off x="7786840" y="9654205"/>
            <a:ext cx="2406377" cy="295885"/>
            <a:chOff x="0" y="0"/>
            <a:chExt cx="633778" cy="77928"/>
          </a:xfrm>
        </p:grpSpPr>
        <p:sp>
          <p:nvSpPr>
            <p:cNvPr name="Freeform 48" id="48"/>
            <p:cNvSpPr/>
            <p:nvPr/>
          </p:nvSpPr>
          <p:spPr>
            <a:xfrm flipH="false" flipV="false" rot="0">
              <a:off x="0" y="0"/>
              <a:ext cx="633778" cy="77928"/>
            </a:xfrm>
            <a:custGeom>
              <a:avLst/>
              <a:gdLst/>
              <a:ahLst/>
              <a:cxnLst/>
              <a:rect r="r" b="b" t="t" l="l"/>
              <a:pathLst>
                <a:path h="77928" w="633778">
                  <a:moveTo>
                    <a:pt x="0" y="0"/>
                  </a:moveTo>
                  <a:lnTo>
                    <a:pt x="633778" y="0"/>
                  </a:lnTo>
                  <a:lnTo>
                    <a:pt x="633778" y="77928"/>
                  </a:lnTo>
                  <a:lnTo>
                    <a:pt x="0" y="77928"/>
                  </a:lnTo>
                  <a:close/>
                </a:path>
              </a:pathLst>
            </a:custGeom>
            <a:solidFill>
              <a:srgbClr val="231076">
                <a:alpha val="37647"/>
              </a:srgbClr>
            </a:solidFill>
          </p:spPr>
        </p:sp>
        <p:sp>
          <p:nvSpPr>
            <p:cNvPr name="TextBox 49" id="49"/>
            <p:cNvSpPr txBox="true"/>
            <p:nvPr/>
          </p:nvSpPr>
          <p:spPr>
            <a:xfrm>
              <a:off x="0" y="-47625"/>
              <a:ext cx="633778" cy="125553"/>
            </a:xfrm>
            <a:prstGeom prst="rect">
              <a:avLst/>
            </a:prstGeom>
          </p:spPr>
          <p:txBody>
            <a:bodyPr anchor="ctr" rtlCol="false" tIns="50800" lIns="50800" bIns="50800" rIns="50800"/>
            <a:lstStyle/>
            <a:p>
              <a:pPr algn="ctr">
                <a:lnSpc>
                  <a:spcPts val="2659"/>
                </a:lnSpc>
              </a:pPr>
            </a:p>
          </p:txBody>
        </p:sp>
      </p:grpSp>
      <p:grpSp>
        <p:nvGrpSpPr>
          <p:cNvPr name="Group 50" id="50"/>
          <p:cNvGrpSpPr/>
          <p:nvPr/>
        </p:nvGrpSpPr>
        <p:grpSpPr>
          <a:xfrm rot="0">
            <a:off x="13817121" y="9506263"/>
            <a:ext cx="2406377" cy="295885"/>
            <a:chOff x="0" y="0"/>
            <a:chExt cx="633778" cy="77928"/>
          </a:xfrm>
        </p:grpSpPr>
        <p:sp>
          <p:nvSpPr>
            <p:cNvPr name="Freeform 51" id="51"/>
            <p:cNvSpPr/>
            <p:nvPr/>
          </p:nvSpPr>
          <p:spPr>
            <a:xfrm flipH="false" flipV="false" rot="0">
              <a:off x="0" y="0"/>
              <a:ext cx="633778" cy="77928"/>
            </a:xfrm>
            <a:custGeom>
              <a:avLst/>
              <a:gdLst/>
              <a:ahLst/>
              <a:cxnLst/>
              <a:rect r="r" b="b" t="t" l="l"/>
              <a:pathLst>
                <a:path h="77928" w="633778">
                  <a:moveTo>
                    <a:pt x="0" y="0"/>
                  </a:moveTo>
                  <a:lnTo>
                    <a:pt x="633778" y="0"/>
                  </a:lnTo>
                  <a:lnTo>
                    <a:pt x="633778" y="77928"/>
                  </a:lnTo>
                  <a:lnTo>
                    <a:pt x="0" y="77928"/>
                  </a:lnTo>
                  <a:close/>
                </a:path>
              </a:pathLst>
            </a:custGeom>
            <a:solidFill>
              <a:srgbClr val="231076">
                <a:alpha val="37647"/>
              </a:srgbClr>
            </a:solidFill>
          </p:spPr>
        </p:sp>
        <p:sp>
          <p:nvSpPr>
            <p:cNvPr name="TextBox 52" id="52"/>
            <p:cNvSpPr txBox="true"/>
            <p:nvPr/>
          </p:nvSpPr>
          <p:spPr>
            <a:xfrm>
              <a:off x="0" y="-47625"/>
              <a:ext cx="633778" cy="125553"/>
            </a:xfrm>
            <a:prstGeom prst="rect">
              <a:avLst/>
            </a:prstGeom>
          </p:spPr>
          <p:txBody>
            <a:bodyPr anchor="ctr" rtlCol="false" tIns="50800" lIns="50800" bIns="50800" rIns="50800"/>
            <a:lstStyle/>
            <a:p>
              <a:pPr algn="ctr">
                <a:lnSpc>
                  <a:spcPts val="2659"/>
                </a:lnSpc>
              </a:pPr>
            </a:p>
          </p:txBody>
        </p:sp>
      </p:grpSp>
      <p:grpSp>
        <p:nvGrpSpPr>
          <p:cNvPr name="Group 53" id="53"/>
          <p:cNvGrpSpPr/>
          <p:nvPr/>
        </p:nvGrpSpPr>
        <p:grpSpPr>
          <a:xfrm rot="0">
            <a:off x="14084679" y="427070"/>
            <a:ext cx="423467" cy="295885"/>
            <a:chOff x="0" y="0"/>
            <a:chExt cx="111530" cy="77928"/>
          </a:xfrm>
        </p:grpSpPr>
        <p:sp>
          <p:nvSpPr>
            <p:cNvPr name="Freeform 54" id="54"/>
            <p:cNvSpPr/>
            <p:nvPr/>
          </p:nvSpPr>
          <p:spPr>
            <a:xfrm flipH="false" flipV="false" rot="0">
              <a:off x="0" y="0"/>
              <a:ext cx="111530" cy="77928"/>
            </a:xfrm>
            <a:custGeom>
              <a:avLst/>
              <a:gdLst/>
              <a:ahLst/>
              <a:cxnLst/>
              <a:rect r="r" b="b" t="t" l="l"/>
              <a:pathLst>
                <a:path h="77928" w="111530">
                  <a:moveTo>
                    <a:pt x="0" y="0"/>
                  </a:moveTo>
                  <a:lnTo>
                    <a:pt x="111530" y="0"/>
                  </a:lnTo>
                  <a:lnTo>
                    <a:pt x="111530" y="77928"/>
                  </a:lnTo>
                  <a:lnTo>
                    <a:pt x="0" y="77928"/>
                  </a:lnTo>
                  <a:close/>
                </a:path>
              </a:pathLst>
            </a:custGeom>
            <a:solidFill>
              <a:srgbClr val="231076">
                <a:alpha val="37647"/>
              </a:srgbClr>
            </a:solidFill>
          </p:spPr>
        </p:sp>
        <p:sp>
          <p:nvSpPr>
            <p:cNvPr name="TextBox 55" id="55"/>
            <p:cNvSpPr txBox="true"/>
            <p:nvPr/>
          </p:nvSpPr>
          <p:spPr>
            <a:xfrm>
              <a:off x="0" y="-47625"/>
              <a:ext cx="111530" cy="125553"/>
            </a:xfrm>
            <a:prstGeom prst="rect">
              <a:avLst/>
            </a:prstGeom>
          </p:spPr>
          <p:txBody>
            <a:bodyPr anchor="ctr" rtlCol="false" tIns="50800" lIns="50800" bIns="50800" rIns="50800"/>
            <a:lstStyle/>
            <a:p>
              <a:pPr algn="ctr">
                <a:lnSpc>
                  <a:spcPts val="2659"/>
                </a:lnSpc>
              </a:pPr>
            </a:p>
          </p:txBody>
        </p:sp>
      </p:grpSp>
      <p:sp>
        <p:nvSpPr>
          <p:cNvPr name="TextBox 56" id="56"/>
          <p:cNvSpPr txBox="true"/>
          <p:nvPr/>
        </p:nvSpPr>
        <p:spPr>
          <a:xfrm rot="0">
            <a:off x="14508146" y="299122"/>
            <a:ext cx="3479242" cy="542256"/>
          </a:xfrm>
          <a:prstGeom prst="rect">
            <a:avLst/>
          </a:prstGeom>
        </p:spPr>
        <p:txBody>
          <a:bodyPr anchor="t" rtlCol="false" tIns="0" lIns="0" bIns="0" rIns="0">
            <a:spAutoFit/>
          </a:bodyPr>
          <a:lstStyle/>
          <a:p>
            <a:pPr algn="l" marL="372466" indent="-186233" lvl="1">
              <a:lnSpc>
                <a:spcPts val="2225"/>
              </a:lnSpc>
              <a:buFont typeface="Arial"/>
              <a:buChar char="•"/>
            </a:pPr>
            <a:r>
              <a:rPr lang="en-US" sz="1725">
                <a:solidFill>
                  <a:srgbClr val="46483F"/>
                </a:solidFill>
                <a:latin typeface="DM Sans Bold"/>
              </a:rPr>
              <a:t>Common Points in all the Feature Selection methods.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6744815" y="1059105"/>
            <a:ext cx="11141945" cy="1651635"/>
          </a:xfrm>
          <a:prstGeom prst="rect">
            <a:avLst/>
          </a:prstGeom>
        </p:spPr>
        <p:txBody>
          <a:bodyPr anchor="t" rtlCol="false" tIns="0" lIns="0" bIns="0" rIns="0">
            <a:spAutoFit/>
          </a:bodyPr>
          <a:lstStyle/>
          <a:p>
            <a:pPr algn="r">
              <a:lnSpc>
                <a:spcPts val="13439"/>
              </a:lnSpc>
            </a:pPr>
            <a:r>
              <a:rPr lang="en-US" sz="9600">
                <a:solidFill>
                  <a:srgbClr val="0E0340"/>
                </a:solidFill>
                <a:latin typeface="TT Chocolates Bold"/>
              </a:rPr>
              <a:t>Best Performance</a:t>
            </a:r>
          </a:p>
        </p:txBody>
      </p:sp>
      <p:sp>
        <p:nvSpPr>
          <p:cNvPr name="Freeform 3" id="3"/>
          <p:cNvSpPr/>
          <p:nvPr/>
        </p:nvSpPr>
        <p:spPr>
          <a:xfrm flipH="false" flipV="false" rot="3687178">
            <a:off x="-3518932" y="-2576774"/>
            <a:ext cx="9095263" cy="10850159"/>
          </a:xfrm>
          <a:custGeom>
            <a:avLst/>
            <a:gdLst/>
            <a:ahLst/>
            <a:cxnLst/>
            <a:rect r="r" b="b" t="t" l="l"/>
            <a:pathLst>
              <a:path h="10850159" w="9095263">
                <a:moveTo>
                  <a:pt x="0" y="0"/>
                </a:moveTo>
                <a:lnTo>
                  <a:pt x="9095264" y="0"/>
                </a:lnTo>
                <a:lnTo>
                  <a:pt x="9095264" y="10850158"/>
                </a:lnTo>
                <a:lnTo>
                  <a:pt x="0" y="10850158"/>
                </a:lnTo>
                <a:lnTo>
                  <a:pt x="0" y="0"/>
                </a:lnTo>
                <a:close/>
              </a:path>
            </a:pathLst>
          </a:custGeom>
          <a:blipFill>
            <a:blip r:embed="rId2"/>
            <a:stretch>
              <a:fillRect l="0" t="0" r="0" b="0"/>
            </a:stretch>
          </a:blipFill>
        </p:spPr>
      </p:sp>
      <p:sp>
        <p:nvSpPr>
          <p:cNvPr name="Freeform 4" id="4"/>
          <p:cNvSpPr/>
          <p:nvPr/>
        </p:nvSpPr>
        <p:spPr>
          <a:xfrm flipH="false" flipV="false" rot="-1968593">
            <a:off x="2390867" y="7058813"/>
            <a:ext cx="4694922" cy="5600788"/>
          </a:xfrm>
          <a:custGeom>
            <a:avLst/>
            <a:gdLst/>
            <a:ahLst/>
            <a:cxnLst/>
            <a:rect r="r" b="b" t="t" l="l"/>
            <a:pathLst>
              <a:path h="5600788" w="4694922">
                <a:moveTo>
                  <a:pt x="0" y="0"/>
                </a:moveTo>
                <a:lnTo>
                  <a:pt x="4694921" y="0"/>
                </a:lnTo>
                <a:lnTo>
                  <a:pt x="4694921" y="5600789"/>
                </a:lnTo>
                <a:lnTo>
                  <a:pt x="0" y="5600789"/>
                </a:lnTo>
                <a:lnTo>
                  <a:pt x="0" y="0"/>
                </a:lnTo>
                <a:close/>
              </a:path>
            </a:pathLst>
          </a:custGeom>
          <a:blipFill>
            <a:blip r:embed="rId2"/>
            <a:stretch>
              <a:fillRect l="0" t="0" r="0" b="0"/>
            </a:stretch>
          </a:blipFill>
        </p:spPr>
      </p:sp>
      <p:sp>
        <p:nvSpPr>
          <p:cNvPr name="TextBox 5" id="5"/>
          <p:cNvSpPr txBox="true"/>
          <p:nvPr/>
        </p:nvSpPr>
        <p:spPr>
          <a:xfrm rot="0">
            <a:off x="8228708" y="3272715"/>
            <a:ext cx="5661054" cy="438416"/>
          </a:xfrm>
          <a:prstGeom prst="rect">
            <a:avLst/>
          </a:prstGeom>
        </p:spPr>
        <p:txBody>
          <a:bodyPr anchor="t" rtlCol="false" tIns="0" lIns="0" bIns="0" rIns="0">
            <a:spAutoFit/>
          </a:bodyPr>
          <a:lstStyle/>
          <a:p>
            <a:pPr algn="l" marL="656755" indent="-328377" lvl="1">
              <a:lnSpc>
                <a:spcPts val="3498"/>
              </a:lnSpc>
              <a:buFont typeface="Arial"/>
              <a:buChar char="•"/>
            </a:pPr>
            <a:r>
              <a:rPr lang="en-US" sz="3041">
                <a:solidFill>
                  <a:srgbClr val="231076"/>
                </a:solidFill>
                <a:latin typeface="TT Chocolates Ultra-Bold"/>
              </a:rPr>
              <a:t>Accuracy Score &amp; F1 Scores:  </a:t>
            </a:r>
          </a:p>
        </p:txBody>
      </p:sp>
      <p:sp>
        <p:nvSpPr>
          <p:cNvPr name="TextBox 6" id="6"/>
          <p:cNvSpPr txBox="true"/>
          <p:nvPr/>
        </p:nvSpPr>
        <p:spPr>
          <a:xfrm rot="0">
            <a:off x="8341990" y="4235007"/>
            <a:ext cx="4334647" cy="4821988"/>
          </a:xfrm>
          <a:prstGeom prst="rect">
            <a:avLst/>
          </a:prstGeom>
        </p:spPr>
        <p:txBody>
          <a:bodyPr anchor="t" rtlCol="false" tIns="0" lIns="0" bIns="0" rIns="0">
            <a:spAutoFit/>
          </a:bodyPr>
          <a:lstStyle/>
          <a:p>
            <a:pPr marL="495594" indent="-247797" lvl="1">
              <a:lnSpc>
                <a:spcPts val="2961"/>
              </a:lnSpc>
              <a:buFont typeface="Arial"/>
              <a:buChar char="•"/>
            </a:pPr>
            <a:r>
              <a:rPr lang="en-US" sz="2295">
                <a:solidFill>
                  <a:srgbClr val="46483F"/>
                </a:solidFill>
                <a:latin typeface="DM Sans Bold"/>
              </a:rPr>
              <a:t>Baseline Model:- Accuracy: </a:t>
            </a:r>
            <a:r>
              <a:rPr lang="en-US" sz="2295">
                <a:solidFill>
                  <a:srgbClr val="46483F"/>
                </a:solidFill>
                <a:latin typeface="DM Sans"/>
              </a:rPr>
              <a:t>0.956140</a:t>
            </a:r>
          </a:p>
          <a:p>
            <a:pPr>
              <a:lnSpc>
                <a:spcPts val="2961"/>
              </a:lnSpc>
            </a:pPr>
            <a:r>
              <a:rPr lang="en-US" sz="2295">
                <a:solidFill>
                  <a:srgbClr val="46483F"/>
                </a:solidFill>
                <a:latin typeface="DM Sans Bold"/>
              </a:rPr>
              <a:t>       F1 Score: </a:t>
            </a:r>
            <a:r>
              <a:rPr lang="en-US" sz="2295">
                <a:solidFill>
                  <a:srgbClr val="46483F"/>
                </a:solidFill>
                <a:latin typeface="DM Sans"/>
              </a:rPr>
              <a:t>0.95263</a:t>
            </a:r>
          </a:p>
          <a:p>
            <a:pPr>
              <a:lnSpc>
                <a:spcPts val="2961"/>
              </a:lnSpc>
            </a:pPr>
          </a:p>
          <a:p>
            <a:pPr marL="495594" indent="-247797" lvl="1">
              <a:lnSpc>
                <a:spcPts val="2961"/>
              </a:lnSpc>
              <a:buFont typeface="Arial"/>
              <a:buChar char="•"/>
            </a:pPr>
            <a:r>
              <a:rPr lang="en-US" sz="2295">
                <a:solidFill>
                  <a:srgbClr val="46483F"/>
                </a:solidFill>
                <a:latin typeface="DM Sans Bold"/>
              </a:rPr>
              <a:t>KBest Model:</a:t>
            </a:r>
          </a:p>
          <a:p>
            <a:pPr>
              <a:lnSpc>
                <a:spcPts val="2961"/>
              </a:lnSpc>
            </a:pPr>
            <a:r>
              <a:rPr lang="en-US" sz="2295">
                <a:solidFill>
                  <a:srgbClr val="46483F"/>
                </a:solidFill>
                <a:latin typeface="DM Sans Bold"/>
              </a:rPr>
              <a:t>       Accuracy: </a:t>
            </a:r>
            <a:r>
              <a:rPr lang="en-US" sz="2295">
                <a:solidFill>
                  <a:srgbClr val="46483F"/>
                </a:solidFill>
                <a:latin typeface="DM Sans"/>
              </a:rPr>
              <a:t>0.944444</a:t>
            </a:r>
          </a:p>
          <a:p>
            <a:pPr>
              <a:lnSpc>
                <a:spcPts val="2961"/>
              </a:lnSpc>
            </a:pPr>
            <a:r>
              <a:rPr lang="en-US" sz="2295">
                <a:solidFill>
                  <a:srgbClr val="46483F"/>
                </a:solidFill>
                <a:latin typeface="DM Sans Bold"/>
              </a:rPr>
              <a:t>       F1 Score: </a:t>
            </a:r>
            <a:r>
              <a:rPr lang="en-US" sz="2295">
                <a:solidFill>
                  <a:srgbClr val="46483F"/>
                </a:solidFill>
                <a:latin typeface="DM Sans"/>
              </a:rPr>
              <a:t>0.940441</a:t>
            </a:r>
          </a:p>
          <a:p>
            <a:pPr>
              <a:lnSpc>
                <a:spcPts val="2961"/>
              </a:lnSpc>
            </a:pPr>
          </a:p>
          <a:p>
            <a:pPr marL="495594" indent="-247797" lvl="1">
              <a:lnSpc>
                <a:spcPts val="2961"/>
              </a:lnSpc>
              <a:buFont typeface="Arial"/>
              <a:buChar char="•"/>
            </a:pPr>
            <a:r>
              <a:rPr lang="en-US" sz="2295">
                <a:solidFill>
                  <a:srgbClr val="46483F"/>
                </a:solidFill>
                <a:latin typeface="DM Sans Bold"/>
              </a:rPr>
              <a:t>LASSO Model:</a:t>
            </a:r>
          </a:p>
          <a:p>
            <a:pPr>
              <a:lnSpc>
                <a:spcPts val="2961"/>
              </a:lnSpc>
            </a:pPr>
            <a:r>
              <a:rPr lang="en-US" sz="2295">
                <a:solidFill>
                  <a:srgbClr val="46483F"/>
                </a:solidFill>
                <a:latin typeface="DM Sans Bold"/>
              </a:rPr>
              <a:t>       Accuracy: </a:t>
            </a:r>
            <a:r>
              <a:rPr lang="en-US" sz="2295">
                <a:solidFill>
                  <a:srgbClr val="46483F"/>
                </a:solidFill>
                <a:latin typeface="DM Sans"/>
              </a:rPr>
              <a:t>0.972222</a:t>
            </a:r>
          </a:p>
          <a:p>
            <a:pPr>
              <a:lnSpc>
                <a:spcPts val="2961"/>
              </a:lnSpc>
            </a:pPr>
            <a:r>
              <a:rPr lang="en-US" sz="2295">
                <a:solidFill>
                  <a:srgbClr val="46483F"/>
                </a:solidFill>
                <a:latin typeface="DM Sans Bold"/>
              </a:rPr>
              <a:t>       </a:t>
            </a:r>
            <a:r>
              <a:rPr lang="en-US" sz="2295">
                <a:solidFill>
                  <a:srgbClr val="46483F"/>
                </a:solidFill>
                <a:latin typeface="DM Sans Bold"/>
              </a:rPr>
              <a:t>F1 Score: </a:t>
            </a:r>
            <a:r>
              <a:rPr lang="en-US" sz="2295">
                <a:solidFill>
                  <a:srgbClr val="46483F"/>
                </a:solidFill>
                <a:latin typeface="DM Sans"/>
              </a:rPr>
              <a:t>0.970064</a:t>
            </a:r>
          </a:p>
          <a:p>
            <a:pPr>
              <a:lnSpc>
                <a:spcPts val="2961"/>
              </a:lnSpc>
            </a:pPr>
          </a:p>
          <a:p>
            <a:pPr algn="l">
              <a:lnSpc>
                <a:spcPts val="2961"/>
              </a:lnSpc>
            </a:pPr>
          </a:p>
        </p:txBody>
      </p:sp>
      <p:sp>
        <p:nvSpPr>
          <p:cNvPr name="TextBox 7" id="7"/>
          <p:cNvSpPr txBox="true"/>
          <p:nvPr/>
        </p:nvSpPr>
        <p:spPr>
          <a:xfrm rot="0">
            <a:off x="12977540" y="4346181"/>
            <a:ext cx="4281760" cy="4078986"/>
          </a:xfrm>
          <a:prstGeom prst="rect">
            <a:avLst/>
          </a:prstGeom>
        </p:spPr>
        <p:txBody>
          <a:bodyPr anchor="t" rtlCol="false" tIns="0" lIns="0" bIns="0" rIns="0">
            <a:spAutoFit/>
          </a:bodyPr>
          <a:lstStyle/>
          <a:p>
            <a:pPr marL="496571" indent="-248285" lvl="1">
              <a:lnSpc>
                <a:spcPts val="2967"/>
              </a:lnSpc>
              <a:buFont typeface="Arial"/>
              <a:buChar char="•"/>
            </a:pPr>
            <a:r>
              <a:rPr lang="en-US" sz="2300">
                <a:solidFill>
                  <a:srgbClr val="46483F"/>
                </a:solidFill>
                <a:latin typeface="DM Sans Bold"/>
              </a:rPr>
              <a:t>Combined Model: Accuracy: </a:t>
            </a:r>
            <a:r>
              <a:rPr lang="en-US" sz="2300">
                <a:solidFill>
                  <a:srgbClr val="46483F"/>
                </a:solidFill>
                <a:latin typeface="DM Sans"/>
              </a:rPr>
              <a:t>0.972222</a:t>
            </a:r>
          </a:p>
          <a:p>
            <a:pPr>
              <a:lnSpc>
                <a:spcPts val="2967"/>
              </a:lnSpc>
            </a:pPr>
            <a:r>
              <a:rPr lang="en-US" sz="2300">
                <a:solidFill>
                  <a:srgbClr val="46483F"/>
                </a:solidFill>
                <a:latin typeface="DM Sans Bold"/>
              </a:rPr>
              <a:t>       F1 Score: </a:t>
            </a:r>
            <a:r>
              <a:rPr lang="en-US" sz="2300">
                <a:solidFill>
                  <a:srgbClr val="46483F"/>
                </a:solidFill>
                <a:latin typeface="DM Sans"/>
              </a:rPr>
              <a:t>0.970064</a:t>
            </a:r>
          </a:p>
          <a:p>
            <a:pPr>
              <a:lnSpc>
                <a:spcPts val="2967"/>
              </a:lnSpc>
            </a:pPr>
          </a:p>
          <a:p>
            <a:pPr marL="496571" indent="-248285" lvl="1">
              <a:lnSpc>
                <a:spcPts val="2967"/>
              </a:lnSpc>
              <a:buFont typeface="Arial"/>
              <a:buChar char="•"/>
            </a:pPr>
            <a:r>
              <a:rPr lang="en-US" sz="2300">
                <a:solidFill>
                  <a:srgbClr val="46483F"/>
                </a:solidFill>
                <a:latin typeface="DM Sans Bold"/>
              </a:rPr>
              <a:t>Decision Tree Model: Accuracy: </a:t>
            </a:r>
            <a:r>
              <a:rPr lang="en-US" sz="2300">
                <a:solidFill>
                  <a:srgbClr val="46483F"/>
                </a:solidFill>
                <a:latin typeface="DM Sans"/>
              </a:rPr>
              <a:t>0.962963</a:t>
            </a:r>
          </a:p>
          <a:p>
            <a:pPr>
              <a:lnSpc>
                <a:spcPts val="2967"/>
              </a:lnSpc>
            </a:pPr>
            <a:r>
              <a:rPr lang="en-US" sz="2300">
                <a:solidFill>
                  <a:srgbClr val="46483F"/>
                </a:solidFill>
                <a:latin typeface="DM Sans Bold"/>
              </a:rPr>
              <a:t>       F1 Score: </a:t>
            </a:r>
            <a:r>
              <a:rPr lang="en-US" sz="2300">
                <a:solidFill>
                  <a:srgbClr val="46483F"/>
                </a:solidFill>
                <a:latin typeface="DM Sans"/>
              </a:rPr>
              <a:t>0.970149</a:t>
            </a:r>
          </a:p>
          <a:p>
            <a:pPr>
              <a:lnSpc>
                <a:spcPts val="2967"/>
              </a:lnSpc>
            </a:pPr>
          </a:p>
          <a:p>
            <a:pPr marL="496571" indent="-248285" lvl="1">
              <a:lnSpc>
                <a:spcPts val="2967"/>
              </a:lnSpc>
              <a:buFont typeface="Arial"/>
              <a:buChar char="•"/>
            </a:pPr>
            <a:r>
              <a:rPr lang="en-US" sz="2300">
                <a:solidFill>
                  <a:srgbClr val="46483F"/>
                </a:solidFill>
                <a:latin typeface="DM Sans Bold"/>
              </a:rPr>
              <a:t>LASSO &amp; DT Model: Accuracy: </a:t>
            </a:r>
            <a:r>
              <a:rPr lang="en-US" sz="2300">
                <a:solidFill>
                  <a:srgbClr val="46483F"/>
                </a:solidFill>
                <a:latin typeface="DM Sans"/>
              </a:rPr>
              <a:t>0.962963</a:t>
            </a:r>
          </a:p>
          <a:p>
            <a:pPr algn="l">
              <a:lnSpc>
                <a:spcPts val="2967"/>
              </a:lnSpc>
            </a:pPr>
            <a:r>
              <a:rPr lang="en-US" sz="2300">
                <a:solidFill>
                  <a:srgbClr val="46483F"/>
                </a:solidFill>
                <a:latin typeface="DM Sans Bold"/>
              </a:rPr>
              <a:t>       F1 Score: </a:t>
            </a:r>
            <a:r>
              <a:rPr lang="en-US" sz="2300">
                <a:solidFill>
                  <a:srgbClr val="46483F"/>
                </a:solidFill>
                <a:latin typeface="DM Sans"/>
              </a:rPr>
              <a:t>0.960294</a:t>
            </a:r>
          </a:p>
        </p:txBody>
      </p:sp>
      <p:sp>
        <p:nvSpPr>
          <p:cNvPr name="TextBox 8" id="8"/>
          <p:cNvSpPr txBox="true"/>
          <p:nvPr/>
        </p:nvSpPr>
        <p:spPr>
          <a:xfrm rot="0">
            <a:off x="8455272" y="9494920"/>
            <a:ext cx="8893995" cy="364288"/>
          </a:xfrm>
          <a:prstGeom prst="rect">
            <a:avLst/>
          </a:prstGeom>
        </p:spPr>
        <p:txBody>
          <a:bodyPr anchor="t" rtlCol="false" tIns="0" lIns="0" bIns="0" rIns="0">
            <a:spAutoFit/>
          </a:bodyPr>
          <a:lstStyle/>
          <a:p>
            <a:pPr algn="l" marL="495594" indent="-247797" lvl="1">
              <a:lnSpc>
                <a:spcPts val="2961"/>
              </a:lnSpc>
              <a:buFont typeface="Arial"/>
              <a:buChar char="•"/>
            </a:pPr>
            <a:r>
              <a:rPr lang="en-US" sz="2295">
                <a:solidFill>
                  <a:srgbClr val="46483F"/>
                </a:solidFill>
                <a:latin typeface="DM Sans Bold"/>
              </a:rPr>
              <a:t>Best Performance: </a:t>
            </a:r>
            <a:r>
              <a:rPr lang="en-US" sz="2295">
                <a:solidFill>
                  <a:srgbClr val="46483F"/>
                </a:solidFill>
                <a:latin typeface="DM Sans"/>
              </a:rPr>
              <a:t>LASSO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2821" y="484825"/>
            <a:ext cx="21045830" cy="1957445"/>
            <a:chOff x="0" y="0"/>
            <a:chExt cx="5542935" cy="515541"/>
          </a:xfrm>
        </p:grpSpPr>
        <p:sp>
          <p:nvSpPr>
            <p:cNvPr name="Freeform 3" id="3"/>
            <p:cNvSpPr/>
            <p:nvPr/>
          </p:nvSpPr>
          <p:spPr>
            <a:xfrm flipH="false" flipV="false" rot="0">
              <a:off x="0" y="0"/>
              <a:ext cx="5542935" cy="515541"/>
            </a:xfrm>
            <a:custGeom>
              <a:avLst/>
              <a:gdLst/>
              <a:ahLst/>
              <a:cxnLst/>
              <a:rect r="r" b="b" t="t" l="l"/>
              <a:pathLst>
                <a:path h="515541" w="5542935">
                  <a:moveTo>
                    <a:pt x="0" y="0"/>
                  </a:moveTo>
                  <a:lnTo>
                    <a:pt x="5542935" y="0"/>
                  </a:lnTo>
                  <a:lnTo>
                    <a:pt x="5542935" y="515541"/>
                  </a:lnTo>
                  <a:lnTo>
                    <a:pt x="0" y="515541"/>
                  </a:lnTo>
                  <a:close/>
                </a:path>
              </a:pathLst>
            </a:custGeom>
            <a:solidFill>
              <a:srgbClr val="8574D1"/>
            </a:solidFill>
          </p:spPr>
        </p:sp>
        <p:sp>
          <p:nvSpPr>
            <p:cNvPr name="TextBox 4" id="4"/>
            <p:cNvSpPr txBox="true"/>
            <p:nvPr/>
          </p:nvSpPr>
          <p:spPr>
            <a:xfrm>
              <a:off x="0" y="-47625"/>
              <a:ext cx="5542935" cy="56316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186710" y="3208909"/>
            <a:ext cx="7424213" cy="6318769"/>
          </a:xfrm>
          <a:custGeom>
            <a:avLst/>
            <a:gdLst/>
            <a:ahLst/>
            <a:cxnLst/>
            <a:rect r="r" b="b" t="t" l="l"/>
            <a:pathLst>
              <a:path h="6318769" w="7424213">
                <a:moveTo>
                  <a:pt x="0" y="0"/>
                </a:moveTo>
                <a:lnTo>
                  <a:pt x="7424213" y="0"/>
                </a:lnTo>
                <a:lnTo>
                  <a:pt x="7424213" y="6318770"/>
                </a:lnTo>
                <a:lnTo>
                  <a:pt x="0" y="6318770"/>
                </a:lnTo>
                <a:lnTo>
                  <a:pt x="0" y="0"/>
                </a:lnTo>
                <a:close/>
              </a:path>
            </a:pathLst>
          </a:custGeom>
          <a:blipFill>
            <a:blip r:embed="rId2"/>
            <a:stretch>
              <a:fillRect l="0" t="0" r="0" b="0"/>
            </a:stretch>
          </a:blipFill>
        </p:spPr>
      </p:sp>
      <p:sp>
        <p:nvSpPr>
          <p:cNvPr name="TextBox 6" id="6"/>
          <p:cNvSpPr txBox="true"/>
          <p:nvPr/>
        </p:nvSpPr>
        <p:spPr>
          <a:xfrm rot="0">
            <a:off x="327606" y="542480"/>
            <a:ext cx="17960394"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LASSO Model Confusion Matrix </a:t>
            </a:r>
          </a:p>
        </p:txBody>
      </p:sp>
      <p:sp>
        <p:nvSpPr>
          <p:cNvPr name="TextBox 7" id="7"/>
          <p:cNvSpPr txBox="true"/>
          <p:nvPr/>
        </p:nvSpPr>
        <p:spPr>
          <a:xfrm rot="0">
            <a:off x="11289435" y="4064889"/>
            <a:ext cx="4281760" cy="5193411"/>
          </a:xfrm>
          <a:prstGeom prst="rect">
            <a:avLst/>
          </a:prstGeom>
        </p:spPr>
        <p:txBody>
          <a:bodyPr anchor="t" rtlCol="false" tIns="0" lIns="0" bIns="0" rIns="0">
            <a:spAutoFit/>
          </a:bodyPr>
          <a:lstStyle/>
          <a:p>
            <a:pPr marL="496571" indent="-248285" lvl="1">
              <a:lnSpc>
                <a:spcPts val="2967"/>
              </a:lnSpc>
              <a:buFont typeface="Arial"/>
              <a:buChar char="•"/>
            </a:pPr>
            <a:r>
              <a:rPr lang="en-US" sz="2300">
                <a:solidFill>
                  <a:srgbClr val="46483F"/>
                </a:solidFill>
                <a:latin typeface="DM Sans"/>
              </a:rPr>
              <a:t>The confusion matrix from the model with the best performance (With features selected with the LASSO method) shows that even with improvements, it still presents 2 false malignant results and 1 false benign result. </a:t>
            </a:r>
          </a:p>
          <a:p>
            <a:pPr>
              <a:lnSpc>
                <a:spcPts val="2967"/>
              </a:lnSpc>
            </a:pPr>
          </a:p>
          <a:p>
            <a:pPr algn="l" marL="496571" indent="-248285" lvl="1">
              <a:lnSpc>
                <a:spcPts val="2967"/>
              </a:lnSpc>
              <a:buFont typeface="Arial"/>
              <a:buChar char="•"/>
            </a:pPr>
            <a:r>
              <a:rPr lang="en-US" sz="2300">
                <a:solidFill>
                  <a:srgbClr val="46483F"/>
                </a:solidFill>
                <a:latin typeface="DM Sans"/>
              </a:rPr>
              <a:t>That model wouldn't be suitable for cases in which you need zero error margin. </a:t>
            </a:r>
            <a:r>
              <a:rPr lang="en-US" sz="2300">
                <a:solidFill>
                  <a:srgbClr val="46483F"/>
                </a:solidFill>
                <a:latin typeface="DM Sans"/>
              </a:rPr>
              <a:t>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510260" y="2273168"/>
            <a:ext cx="10043297" cy="1651635"/>
          </a:xfrm>
          <a:prstGeom prst="rect">
            <a:avLst/>
          </a:prstGeom>
        </p:spPr>
        <p:txBody>
          <a:bodyPr anchor="t" rtlCol="false" tIns="0" lIns="0" bIns="0" rIns="0">
            <a:spAutoFit/>
          </a:bodyPr>
          <a:lstStyle/>
          <a:p>
            <a:pPr>
              <a:lnSpc>
                <a:spcPts val="13439"/>
              </a:lnSpc>
            </a:pPr>
            <a:r>
              <a:rPr lang="en-US" sz="9600">
                <a:solidFill>
                  <a:srgbClr val="0E0340"/>
                </a:solidFill>
                <a:latin typeface="TT Chocolates Bold"/>
              </a:rPr>
              <a:t>Introduction</a:t>
            </a:r>
          </a:p>
        </p:txBody>
      </p:sp>
      <p:grpSp>
        <p:nvGrpSpPr>
          <p:cNvPr name="Group 3" id="3"/>
          <p:cNvGrpSpPr/>
          <p:nvPr/>
        </p:nvGrpSpPr>
        <p:grpSpPr>
          <a:xfrm rot="0">
            <a:off x="12416919" y="-405084"/>
            <a:ext cx="8983556" cy="11475333"/>
            <a:chOff x="0" y="0"/>
            <a:chExt cx="816575" cy="1043069"/>
          </a:xfrm>
        </p:grpSpPr>
        <p:sp>
          <p:nvSpPr>
            <p:cNvPr name="Freeform 4" id="4"/>
            <p:cNvSpPr/>
            <p:nvPr/>
          </p:nvSpPr>
          <p:spPr>
            <a:xfrm flipH="false" flipV="false" rot="0">
              <a:off x="0" y="0"/>
              <a:ext cx="816575" cy="1043069"/>
            </a:xfrm>
            <a:custGeom>
              <a:avLst/>
              <a:gdLst/>
              <a:ahLst/>
              <a:cxnLst/>
              <a:rect r="r" b="b" t="t" l="l"/>
              <a:pathLst>
                <a:path h="1043069" w="816575">
                  <a:moveTo>
                    <a:pt x="0" y="0"/>
                  </a:moveTo>
                  <a:lnTo>
                    <a:pt x="816575" y="0"/>
                  </a:lnTo>
                  <a:lnTo>
                    <a:pt x="816575" y="1043069"/>
                  </a:lnTo>
                  <a:lnTo>
                    <a:pt x="0" y="1043069"/>
                  </a:lnTo>
                  <a:close/>
                </a:path>
              </a:pathLst>
            </a:custGeom>
            <a:solidFill>
              <a:srgbClr val="8574D1"/>
            </a:solidFill>
          </p:spPr>
        </p:sp>
        <p:sp>
          <p:nvSpPr>
            <p:cNvPr name="TextBox 5" id="5"/>
            <p:cNvSpPr txBox="true"/>
            <p:nvPr/>
          </p:nvSpPr>
          <p:spPr>
            <a:xfrm>
              <a:off x="0" y="-9525"/>
              <a:ext cx="816575" cy="1052594"/>
            </a:xfrm>
            <a:prstGeom prst="rect">
              <a:avLst/>
            </a:prstGeom>
          </p:spPr>
          <p:txBody>
            <a:bodyPr anchor="ctr" rtlCol="false" tIns="50800" lIns="50800" bIns="50800" rIns="50800"/>
            <a:lstStyle/>
            <a:p>
              <a:pPr algn="ctr">
                <a:lnSpc>
                  <a:spcPts val="2952"/>
                </a:lnSpc>
              </a:pPr>
            </a:p>
          </p:txBody>
        </p:sp>
      </p:grpSp>
      <p:sp>
        <p:nvSpPr>
          <p:cNvPr name="Freeform 6" id="6"/>
          <p:cNvSpPr/>
          <p:nvPr/>
        </p:nvSpPr>
        <p:spPr>
          <a:xfrm flipH="false" flipV="false" rot="-1072124">
            <a:off x="11343040" y="744938"/>
            <a:ext cx="4703894" cy="3437461"/>
          </a:xfrm>
          <a:custGeom>
            <a:avLst/>
            <a:gdLst/>
            <a:ahLst/>
            <a:cxnLst/>
            <a:rect r="r" b="b" t="t" l="l"/>
            <a:pathLst>
              <a:path h="3437461" w="4703894">
                <a:moveTo>
                  <a:pt x="0" y="0"/>
                </a:moveTo>
                <a:lnTo>
                  <a:pt x="4703895" y="0"/>
                </a:lnTo>
                <a:lnTo>
                  <a:pt x="4703895" y="3437461"/>
                </a:lnTo>
                <a:lnTo>
                  <a:pt x="0" y="3437461"/>
                </a:lnTo>
                <a:lnTo>
                  <a:pt x="0" y="0"/>
                </a:lnTo>
                <a:close/>
              </a:path>
            </a:pathLst>
          </a:custGeom>
          <a:blipFill>
            <a:blip r:embed="rId2"/>
            <a:stretch>
              <a:fillRect l="0" t="0" r="0" b="0"/>
            </a:stretch>
          </a:blipFill>
        </p:spPr>
      </p:sp>
      <p:sp>
        <p:nvSpPr>
          <p:cNvPr name="Freeform 7" id="7"/>
          <p:cNvSpPr/>
          <p:nvPr/>
        </p:nvSpPr>
        <p:spPr>
          <a:xfrm flipH="false" flipV="false" rot="0">
            <a:off x="10440986" y="4466626"/>
            <a:ext cx="9294127" cy="8861842"/>
          </a:xfrm>
          <a:custGeom>
            <a:avLst/>
            <a:gdLst/>
            <a:ahLst/>
            <a:cxnLst/>
            <a:rect r="r" b="b" t="t" l="l"/>
            <a:pathLst>
              <a:path h="8861842" w="9294127">
                <a:moveTo>
                  <a:pt x="0" y="0"/>
                </a:moveTo>
                <a:lnTo>
                  <a:pt x="9294127" y="0"/>
                </a:lnTo>
                <a:lnTo>
                  <a:pt x="9294127" y="8861842"/>
                </a:lnTo>
                <a:lnTo>
                  <a:pt x="0" y="8861842"/>
                </a:lnTo>
                <a:lnTo>
                  <a:pt x="0" y="0"/>
                </a:lnTo>
                <a:close/>
              </a:path>
            </a:pathLst>
          </a:custGeom>
          <a:blipFill>
            <a:blip r:embed="rId3"/>
            <a:stretch>
              <a:fillRect l="0" t="0" r="0" b="0"/>
            </a:stretch>
          </a:blipFill>
        </p:spPr>
      </p:sp>
      <p:sp>
        <p:nvSpPr>
          <p:cNvPr name="TextBox 8" id="8"/>
          <p:cNvSpPr txBox="true"/>
          <p:nvPr/>
        </p:nvSpPr>
        <p:spPr>
          <a:xfrm rot="0">
            <a:off x="1510260" y="4399951"/>
            <a:ext cx="8047014" cy="4055897"/>
          </a:xfrm>
          <a:prstGeom prst="rect">
            <a:avLst/>
          </a:prstGeom>
        </p:spPr>
        <p:txBody>
          <a:bodyPr anchor="t" rtlCol="false" tIns="0" lIns="0" bIns="0" rIns="0">
            <a:spAutoFit/>
          </a:bodyPr>
          <a:lstStyle/>
          <a:p>
            <a:pPr>
              <a:lnSpc>
                <a:spcPts val="4048"/>
              </a:lnSpc>
            </a:pPr>
            <a:r>
              <a:rPr lang="en-US" sz="2891">
                <a:solidFill>
                  <a:srgbClr val="0E0340"/>
                </a:solidFill>
                <a:latin typeface="Questrial"/>
              </a:rPr>
              <a:t>Accurate breast cancer classification is pivotal in healthcare, shaping diagnostic and treatment strategies. Precision in classification enables tailored treatments and improving overall healthcare quality. Early and precise identification of tumor characteristics is crucial for proactive care, ultimately enhancing patient well-being and survival rates.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29595" y="5685357"/>
            <a:ext cx="10189703" cy="3992943"/>
            <a:chOff x="0" y="0"/>
            <a:chExt cx="2683708" cy="1051639"/>
          </a:xfrm>
        </p:grpSpPr>
        <p:sp>
          <p:nvSpPr>
            <p:cNvPr name="Freeform 6" id="6"/>
            <p:cNvSpPr/>
            <p:nvPr/>
          </p:nvSpPr>
          <p:spPr>
            <a:xfrm flipH="false" flipV="false" rot="0">
              <a:off x="0" y="0"/>
              <a:ext cx="2683708" cy="1051639"/>
            </a:xfrm>
            <a:custGeom>
              <a:avLst/>
              <a:gdLst/>
              <a:ahLst/>
              <a:cxnLst/>
              <a:rect r="r" b="b" t="t" l="l"/>
              <a:pathLst>
                <a:path h="1051639" w="2683708">
                  <a:moveTo>
                    <a:pt x="0" y="0"/>
                  </a:moveTo>
                  <a:lnTo>
                    <a:pt x="2683708" y="0"/>
                  </a:lnTo>
                  <a:lnTo>
                    <a:pt x="2683708" y="1051639"/>
                  </a:lnTo>
                  <a:lnTo>
                    <a:pt x="0" y="1051639"/>
                  </a:lnTo>
                  <a:close/>
                </a:path>
              </a:pathLst>
            </a:custGeom>
            <a:solidFill>
              <a:srgbClr val="705D9D">
                <a:alpha val="69804"/>
              </a:srgbClr>
            </a:solidFill>
          </p:spPr>
        </p:sp>
        <p:sp>
          <p:nvSpPr>
            <p:cNvPr name="TextBox 7" id="7"/>
            <p:cNvSpPr txBox="true"/>
            <p:nvPr/>
          </p:nvSpPr>
          <p:spPr>
            <a:xfrm>
              <a:off x="0" y="-47625"/>
              <a:ext cx="2683708" cy="1099264"/>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629595" y="3970656"/>
            <a:ext cx="8245361" cy="1068069"/>
          </a:xfrm>
          <a:prstGeom prst="rect">
            <a:avLst/>
          </a:prstGeom>
        </p:spPr>
        <p:txBody>
          <a:bodyPr anchor="t" rtlCol="false" tIns="0" lIns="0" bIns="0" rIns="0">
            <a:spAutoFit/>
          </a:bodyPr>
          <a:lstStyle/>
          <a:p>
            <a:pPr>
              <a:lnSpc>
                <a:spcPts val="9146"/>
              </a:lnSpc>
            </a:pPr>
            <a:r>
              <a:rPr lang="en-US" sz="5380">
                <a:solidFill>
                  <a:srgbClr val="0E0340"/>
                </a:solidFill>
                <a:latin typeface="TT Chocolates Bold"/>
              </a:rPr>
              <a:t>FEATURES</a:t>
            </a:r>
          </a:p>
        </p:txBody>
      </p:sp>
      <p:sp>
        <p:nvSpPr>
          <p:cNvPr name="TextBox 9" id="9"/>
          <p:cNvSpPr txBox="true"/>
          <p:nvPr/>
        </p:nvSpPr>
        <p:spPr>
          <a:xfrm rot="0">
            <a:off x="974979" y="5863845"/>
            <a:ext cx="2957822" cy="3863258"/>
          </a:xfrm>
          <a:prstGeom prst="rect">
            <a:avLst/>
          </a:prstGeom>
        </p:spPr>
        <p:txBody>
          <a:bodyPr anchor="t" rtlCol="false" tIns="0" lIns="0" bIns="0" rIns="0">
            <a:spAutoFit/>
          </a:bodyPr>
          <a:lstStyle/>
          <a:p>
            <a:pPr>
              <a:lnSpc>
                <a:spcPts val="2839"/>
              </a:lnSpc>
            </a:pPr>
            <a:r>
              <a:rPr lang="en-US" sz="2028">
                <a:solidFill>
                  <a:srgbClr val="0E0340"/>
                </a:solidFill>
                <a:latin typeface="DM Sans Bold"/>
              </a:rPr>
              <a:t>Mean</a:t>
            </a:r>
            <a:r>
              <a:rPr lang="en-US" sz="2028">
                <a:solidFill>
                  <a:srgbClr val="0E0340"/>
                </a:solidFill>
                <a:latin typeface="DM Sans"/>
              </a:rPr>
              <a:t> radius </a:t>
            </a:r>
          </a:p>
          <a:p>
            <a:pPr>
              <a:lnSpc>
                <a:spcPts val="2839"/>
              </a:lnSpc>
            </a:pPr>
            <a:r>
              <a:rPr lang="en-US" sz="2028">
                <a:solidFill>
                  <a:srgbClr val="0E0340"/>
                </a:solidFill>
                <a:latin typeface="DM Sans Bold"/>
              </a:rPr>
              <a:t>Mean</a:t>
            </a:r>
            <a:r>
              <a:rPr lang="en-US" sz="2028">
                <a:solidFill>
                  <a:srgbClr val="0E0340"/>
                </a:solidFill>
                <a:latin typeface="DM Sans"/>
              </a:rPr>
              <a:t> texture </a:t>
            </a:r>
          </a:p>
          <a:p>
            <a:pPr>
              <a:lnSpc>
                <a:spcPts val="2839"/>
              </a:lnSpc>
            </a:pPr>
            <a:r>
              <a:rPr lang="en-US" sz="2028">
                <a:solidFill>
                  <a:srgbClr val="0E0340"/>
                </a:solidFill>
                <a:latin typeface="DM Sans Bold"/>
              </a:rPr>
              <a:t>Mean</a:t>
            </a:r>
            <a:r>
              <a:rPr lang="en-US" sz="2028">
                <a:solidFill>
                  <a:srgbClr val="0E0340"/>
                </a:solidFill>
                <a:latin typeface="DM Sans"/>
              </a:rPr>
              <a:t> perimeter </a:t>
            </a:r>
          </a:p>
          <a:p>
            <a:pPr>
              <a:lnSpc>
                <a:spcPts val="2839"/>
              </a:lnSpc>
            </a:pPr>
            <a:r>
              <a:rPr lang="en-US" sz="2028">
                <a:solidFill>
                  <a:srgbClr val="0E0340"/>
                </a:solidFill>
                <a:latin typeface="DM Sans Bold"/>
              </a:rPr>
              <a:t>Mean</a:t>
            </a:r>
            <a:r>
              <a:rPr lang="en-US" sz="2028">
                <a:solidFill>
                  <a:srgbClr val="0E0340"/>
                </a:solidFill>
                <a:latin typeface="DM Sans"/>
              </a:rPr>
              <a:t> area </a:t>
            </a:r>
          </a:p>
          <a:p>
            <a:pPr>
              <a:lnSpc>
                <a:spcPts val="2839"/>
              </a:lnSpc>
            </a:pPr>
            <a:r>
              <a:rPr lang="en-US" sz="2028">
                <a:solidFill>
                  <a:srgbClr val="0E0340"/>
                </a:solidFill>
                <a:latin typeface="DM Sans Bold"/>
              </a:rPr>
              <a:t>M</a:t>
            </a:r>
            <a:r>
              <a:rPr lang="en-US" sz="2028">
                <a:solidFill>
                  <a:srgbClr val="0E0340"/>
                </a:solidFill>
                <a:latin typeface="DM Sans Bold"/>
              </a:rPr>
              <a:t>ean</a:t>
            </a:r>
            <a:r>
              <a:rPr lang="en-US" sz="2028">
                <a:solidFill>
                  <a:srgbClr val="0E0340"/>
                </a:solidFill>
                <a:latin typeface="DM Sans"/>
              </a:rPr>
              <a:t> smoothness </a:t>
            </a:r>
          </a:p>
          <a:p>
            <a:pPr>
              <a:lnSpc>
                <a:spcPts val="2839"/>
              </a:lnSpc>
            </a:pPr>
            <a:r>
              <a:rPr lang="en-US" sz="2028">
                <a:solidFill>
                  <a:srgbClr val="0E0340"/>
                </a:solidFill>
                <a:latin typeface="DM Sans Bold"/>
              </a:rPr>
              <a:t>Mean</a:t>
            </a:r>
            <a:r>
              <a:rPr lang="en-US" sz="2028">
                <a:solidFill>
                  <a:srgbClr val="0E0340"/>
                </a:solidFill>
                <a:latin typeface="DM Sans"/>
              </a:rPr>
              <a:t> compactness </a:t>
            </a:r>
          </a:p>
          <a:p>
            <a:pPr>
              <a:lnSpc>
                <a:spcPts val="2839"/>
              </a:lnSpc>
            </a:pPr>
            <a:r>
              <a:rPr lang="en-US" sz="2028">
                <a:solidFill>
                  <a:srgbClr val="0E0340"/>
                </a:solidFill>
                <a:latin typeface="DM Sans Bold"/>
              </a:rPr>
              <a:t>Mean</a:t>
            </a:r>
            <a:r>
              <a:rPr lang="en-US" sz="2028">
                <a:solidFill>
                  <a:srgbClr val="0E0340"/>
                </a:solidFill>
                <a:latin typeface="DM Sans"/>
              </a:rPr>
              <a:t> concavity </a:t>
            </a:r>
          </a:p>
          <a:p>
            <a:pPr>
              <a:lnSpc>
                <a:spcPts val="2839"/>
              </a:lnSpc>
            </a:pPr>
            <a:r>
              <a:rPr lang="en-US" sz="2028">
                <a:solidFill>
                  <a:srgbClr val="0E0340"/>
                </a:solidFill>
                <a:latin typeface="DM Sans Bold"/>
              </a:rPr>
              <a:t>Mean</a:t>
            </a:r>
            <a:r>
              <a:rPr lang="en-US" sz="2028">
                <a:solidFill>
                  <a:srgbClr val="0E0340"/>
                </a:solidFill>
                <a:latin typeface="DM Sans"/>
              </a:rPr>
              <a:t> concave points </a:t>
            </a:r>
          </a:p>
          <a:p>
            <a:pPr>
              <a:lnSpc>
                <a:spcPts val="2839"/>
              </a:lnSpc>
            </a:pPr>
            <a:r>
              <a:rPr lang="en-US" sz="2028">
                <a:solidFill>
                  <a:srgbClr val="0E0340"/>
                </a:solidFill>
                <a:latin typeface="DM Sans Bold"/>
              </a:rPr>
              <a:t>Mean</a:t>
            </a:r>
            <a:r>
              <a:rPr lang="en-US" sz="2028">
                <a:solidFill>
                  <a:srgbClr val="0E0340"/>
                </a:solidFill>
                <a:latin typeface="DM Sans"/>
              </a:rPr>
              <a:t> symmetry </a:t>
            </a:r>
          </a:p>
          <a:p>
            <a:pPr>
              <a:lnSpc>
                <a:spcPts val="2839"/>
              </a:lnSpc>
            </a:pPr>
            <a:r>
              <a:rPr lang="en-US" sz="2028">
                <a:solidFill>
                  <a:srgbClr val="0E0340"/>
                </a:solidFill>
                <a:latin typeface="DM Sans Bold"/>
              </a:rPr>
              <a:t>Mean</a:t>
            </a:r>
            <a:r>
              <a:rPr lang="en-US" sz="2028">
                <a:solidFill>
                  <a:srgbClr val="0E0340"/>
                </a:solidFill>
                <a:latin typeface="DM Sans"/>
              </a:rPr>
              <a:t> fractal dimension </a:t>
            </a:r>
          </a:p>
          <a:p>
            <a:pPr algn="l" marL="0" indent="0" lvl="0">
              <a:lnSpc>
                <a:spcPts val="2839"/>
              </a:lnSpc>
              <a:spcBef>
                <a:spcPct val="0"/>
              </a:spcBef>
            </a:pPr>
          </a:p>
        </p:txBody>
      </p:sp>
      <p:sp>
        <p:nvSpPr>
          <p:cNvPr name="TextBox 10" id="10"/>
          <p:cNvSpPr txBox="true"/>
          <p:nvPr/>
        </p:nvSpPr>
        <p:spPr>
          <a:xfrm rot="0">
            <a:off x="1040887" y="1659675"/>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Breast Cancer Data set</a:t>
            </a:r>
          </a:p>
        </p:txBody>
      </p:sp>
      <p:sp>
        <p:nvSpPr>
          <p:cNvPr name="TextBox 11" id="11"/>
          <p:cNvSpPr txBox="true"/>
          <p:nvPr/>
        </p:nvSpPr>
        <p:spPr>
          <a:xfrm rot="0">
            <a:off x="4210684" y="5863845"/>
            <a:ext cx="2957822" cy="3863258"/>
          </a:xfrm>
          <a:prstGeom prst="rect">
            <a:avLst/>
          </a:prstGeom>
        </p:spPr>
        <p:txBody>
          <a:bodyPr anchor="t" rtlCol="false" tIns="0" lIns="0" bIns="0" rIns="0">
            <a:spAutoFit/>
          </a:bodyPr>
          <a:lstStyle/>
          <a:p>
            <a:pPr>
              <a:lnSpc>
                <a:spcPts val="2839"/>
              </a:lnSpc>
            </a:pPr>
            <a:r>
              <a:rPr lang="en-US" sz="2028">
                <a:solidFill>
                  <a:srgbClr val="0E0340"/>
                </a:solidFill>
                <a:latin typeface="DM Sans"/>
              </a:rPr>
              <a:t>Radius </a:t>
            </a:r>
            <a:r>
              <a:rPr lang="en-US" sz="2028">
                <a:solidFill>
                  <a:srgbClr val="0E0340"/>
                </a:solidFill>
                <a:latin typeface="DM Sans Bold"/>
              </a:rPr>
              <a:t>error</a:t>
            </a:r>
            <a:r>
              <a:rPr lang="en-US" sz="2028">
                <a:solidFill>
                  <a:srgbClr val="0E0340"/>
                </a:solidFill>
                <a:latin typeface="DM Sans"/>
              </a:rPr>
              <a:t> </a:t>
            </a:r>
          </a:p>
          <a:p>
            <a:pPr>
              <a:lnSpc>
                <a:spcPts val="2839"/>
              </a:lnSpc>
            </a:pPr>
            <a:r>
              <a:rPr lang="en-US" sz="2028">
                <a:solidFill>
                  <a:srgbClr val="0E0340"/>
                </a:solidFill>
                <a:latin typeface="DM Sans"/>
              </a:rPr>
              <a:t>Texture </a:t>
            </a:r>
            <a:r>
              <a:rPr lang="en-US" sz="2028">
                <a:solidFill>
                  <a:srgbClr val="0E0340"/>
                </a:solidFill>
                <a:latin typeface="DM Sans Bold"/>
              </a:rPr>
              <a:t>error</a:t>
            </a:r>
            <a:r>
              <a:rPr lang="en-US" sz="2028">
                <a:solidFill>
                  <a:srgbClr val="0E0340"/>
                </a:solidFill>
                <a:latin typeface="DM Sans"/>
              </a:rPr>
              <a:t> </a:t>
            </a:r>
          </a:p>
          <a:p>
            <a:pPr>
              <a:lnSpc>
                <a:spcPts val="2839"/>
              </a:lnSpc>
            </a:pPr>
            <a:r>
              <a:rPr lang="en-US" sz="2028">
                <a:solidFill>
                  <a:srgbClr val="0E0340"/>
                </a:solidFill>
                <a:latin typeface="DM Sans"/>
              </a:rPr>
              <a:t>Perimeter </a:t>
            </a:r>
            <a:r>
              <a:rPr lang="en-US" sz="2028">
                <a:solidFill>
                  <a:srgbClr val="0E0340"/>
                </a:solidFill>
                <a:latin typeface="DM Sans Bold"/>
              </a:rPr>
              <a:t>error</a:t>
            </a:r>
            <a:r>
              <a:rPr lang="en-US" sz="2028">
                <a:solidFill>
                  <a:srgbClr val="0E0340"/>
                </a:solidFill>
                <a:latin typeface="DM Sans"/>
              </a:rPr>
              <a:t> </a:t>
            </a:r>
          </a:p>
          <a:p>
            <a:pPr>
              <a:lnSpc>
                <a:spcPts val="2839"/>
              </a:lnSpc>
            </a:pPr>
            <a:r>
              <a:rPr lang="en-US" sz="2028">
                <a:solidFill>
                  <a:srgbClr val="0E0340"/>
                </a:solidFill>
                <a:latin typeface="DM Sans"/>
              </a:rPr>
              <a:t>Area </a:t>
            </a:r>
            <a:r>
              <a:rPr lang="en-US" sz="2028">
                <a:solidFill>
                  <a:srgbClr val="0E0340"/>
                </a:solidFill>
                <a:latin typeface="DM Sans Bold"/>
              </a:rPr>
              <a:t>error</a:t>
            </a:r>
            <a:r>
              <a:rPr lang="en-US" sz="2028">
                <a:solidFill>
                  <a:srgbClr val="0E0340"/>
                </a:solidFill>
                <a:latin typeface="DM Sans"/>
              </a:rPr>
              <a:t> </a:t>
            </a:r>
          </a:p>
          <a:p>
            <a:pPr>
              <a:lnSpc>
                <a:spcPts val="2839"/>
              </a:lnSpc>
            </a:pPr>
            <a:r>
              <a:rPr lang="en-US" sz="2028">
                <a:solidFill>
                  <a:srgbClr val="0E0340"/>
                </a:solidFill>
                <a:latin typeface="DM Sans"/>
              </a:rPr>
              <a:t>Smoothness </a:t>
            </a:r>
            <a:r>
              <a:rPr lang="en-US" sz="2028">
                <a:solidFill>
                  <a:srgbClr val="0E0340"/>
                </a:solidFill>
                <a:latin typeface="DM Sans Bold"/>
              </a:rPr>
              <a:t>error</a:t>
            </a:r>
            <a:r>
              <a:rPr lang="en-US" sz="2028">
                <a:solidFill>
                  <a:srgbClr val="0E0340"/>
                </a:solidFill>
                <a:latin typeface="DM Sans"/>
              </a:rPr>
              <a:t> </a:t>
            </a:r>
          </a:p>
          <a:p>
            <a:pPr>
              <a:lnSpc>
                <a:spcPts val="2839"/>
              </a:lnSpc>
            </a:pPr>
            <a:r>
              <a:rPr lang="en-US" sz="2028">
                <a:solidFill>
                  <a:srgbClr val="0E0340"/>
                </a:solidFill>
                <a:latin typeface="DM Sans"/>
              </a:rPr>
              <a:t>Compactness </a:t>
            </a:r>
            <a:r>
              <a:rPr lang="en-US" sz="2028">
                <a:solidFill>
                  <a:srgbClr val="0E0340"/>
                </a:solidFill>
                <a:latin typeface="DM Sans Bold"/>
              </a:rPr>
              <a:t>error</a:t>
            </a:r>
            <a:r>
              <a:rPr lang="en-US" sz="2028">
                <a:solidFill>
                  <a:srgbClr val="0E0340"/>
                </a:solidFill>
                <a:latin typeface="DM Sans"/>
              </a:rPr>
              <a:t> </a:t>
            </a:r>
          </a:p>
          <a:p>
            <a:pPr>
              <a:lnSpc>
                <a:spcPts val="2839"/>
              </a:lnSpc>
            </a:pPr>
            <a:r>
              <a:rPr lang="en-US" sz="2028">
                <a:solidFill>
                  <a:srgbClr val="0E0340"/>
                </a:solidFill>
                <a:latin typeface="DM Sans"/>
              </a:rPr>
              <a:t>Concavity </a:t>
            </a:r>
            <a:r>
              <a:rPr lang="en-US" sz="2028">
                <a:solidFill>
                  <a:srgbClr val="0E0340"/>
                </a:solidFill>
                <a:latin typeface="DM Sans Bold"/>
              </a:rPr>
              <a:t>error</a:t>
            </a:r>
            <a:r>
              <a:rPr lang="en-US" sz="2028">
                <a:solidFill>
                  <a:srgbClr val="0E0340"/>
                </a:solidFill>
                <a:latin typeface="DM Sans"/>
              </a:rPr>
              <a:t> </a:t>
            </a:r>
          </a:p>
          <a:p>
            <a:pPr>
              <a:lnSpc>
                <a:spcPts val="2839"/>
              </a:lnSpc>
            </a:pPr>
            <a:r>
              <a:rPr lang="en-US" sz="2028">
                <a:solidFill>
                  <a:srgbClr val="0E0340"/>
                </a:solidFill>
                <a:latin typeface="DM Sans"/>
              </a:rPr>
              <a:t>Concave points </a:t>
            </a:r>
            <a:r>
              <a:rPr lang="en-US" sz="2028">
                <a:solidFill>
                  <a:srgbClr val="0E0340"/>
                </a:solidFill>
                <a:latin typeface="DM Sans Bold"/>
              </a:rPr>
              <a:t>error</a:t>
            </a:r>
            <a:r>
              <a:rPr lang="en-US" sz="2028">
                <a:solidFill>
                  <a:srgbClr val="0E0340"/>
                </a:solidFill>
                <a:latin typeface="DM Sans"/>
              </a:rPr>
              <a:t> </a:t>
            </a:r>
          </a:p>
          <a:p>
            <a:pPr>
              <a:lnSpc>
                <a:spcPts val="2839"/>
              </a:lnSpc>
            </a:pPr>
            <a:r>
              <a:rPr lang="en-US" sz="2028">
                <a:solidFill>
                  <a:srgbClr val="0E0340"/>
                </a:solidFill>
                <a:latin typeface="DM Sans"/>
              </a:rPr>
              <a:t>Symmetry </a:t>
            </a:r>
            <a:r>
              <a:rPr lang="en-US" sz="2028">
                <a:solidFill>
                  <a:srgbClr val="0E0340"/>
                </a:solidFill>
                <a:latin typeface="DM Sans Bold"/>
              </a:rPr>
              <a:t>error</a:t>
            </a:r>
            <a:r>
              <a:rPr lang="en-US" sz="2028">
                <a:solidFill>
                  <a:srgbClr val="0E0340"/>
                </a:solidFill>
                <a:latin typeface="DM Sans"/>
              </a:rPr>
              <a:t> </a:t>
            </a:r>
          </a:p>
          <a:p>
            <a:pPr>
              <a:lnSpc>
                <a:spcPts val="2839"/>
              </a:lnSpc>
            </a:pPr>
            <a:r>
              <a:rPr lang="en-US" sz="2028">
                <a:solidFill>
                  <a:srgbClr val="0E0340"/>
                </a:solidFill>
                <a:latin typeface="DM Sans"/>
              </a:rPr>
              <a:t>Fractal dimension </a:t>
            </a:r>
            <a:r>
              <a:rPr lang="en-US" sz="2028">
                <a:solidFill>
                  <a:srgbClr val="0E0340"/>
                </a:solidFill>
                <a:latin typeface="DM Sans Bold"/>
              </a:rPr>
              <a:t>error</a:t>
            </a:r>
          </a:p>
          <a:p>
            <a:pPr algn="l" marL="0" indent="0" lvl="0">
              <a:lnSpc>
                <a:spcPts val="2839"/>
              </a:lnSpc>
              <a:spcBef>
                <a:spcPct val="0"/>
              </a:spcBef>
            </a:pPr>
          </a:p>
        </p:txBody>
      </p:sp>
      <p:sp>
        <p:nvSpPr>
          <p:cNvPr name="TextBox 12" id="12"/>
          <p:cNvSpPr txBox="true"/>
          <p:nvPr/>
        </p:nvSpPr>
        <p:spPr>
          <a:xfrm rot="0">
            <a:off x="7446388" y="5863845"/>
            <a:ext cx="2957822" cy="3863258"/>
          </a:xfrm>
          <a:prstGeom prst="rect">
            <a:avLst/>
          </a:prstGeom>
        </p:spPr>
        <p:txBody>
          <a:bodyPr anchor="t" rtlCol="false" tIns="0" lIns="0" bIns="0" rIns="0">
            <a:spAutoFit/>
          </a:bodyPr>
          <a:lstStyle/>
          <a:p>
            <a:pPr>
              <a:lnSpc>
                <a:spcPts val="2839"/>
              </a:lnSpc>
            </a:pPr>
            <a:r>
              <a:rPr lang="en-US" sz="2028">
                <a:solidFill>
                  <a:srgbClr val="0E0340"/>
                </a:solidFill>
                <a:latin typeface="DM Sans Bold"/>
              </a:rPr>
              <a:t>Worst</a:t>
            </a:r>
            <a:r>
              <a:rPr lang="en-US" sz="2028">
                <a:solidFill>
                  <a:srgbClr val="0E0340"/>
                </a:solidFill>
                <a:latin typeface="DM Sans"/>
              </a:rPr>
              <a:t> radius</a:t>
            </a:r>
            <a:r>
              <a:rPr lang="en-US" sz="2028">
                <a:solidFill>
                  <a:srgbClr val="0E0340"/>
                </a:solidFill>
                <a:latin typeface="DM Sans"/>
              </a:rPr>
              <a:t> </a:t>
            </a:r>
          </a:p>
          <a:p>
            <a:pPr>
              <a:lnSpc>
                <a:spcPts val="2839"/>
              </a:lnSpc>
            </a:pPr>
            <a:r>
              <a:rPr lang="en-US" sz="2028">
                <a:solidFill>
                  <a:srgbClr val="0E0340"/>
                </a:solidFill>
                <a:latin typeface="DM Sans Bold"/>
              </a:rPr>
              <a:t>Worst</a:t>
            </a:r>
            <a:r>
              <a:rPr lang="en-US" sz="2028">
                <a:solidFill>
                  <a:srgbClr val="0E0340"/>
                </a:solidFill>
                <a:latin typeface="DM Sans"/>
              </a:rPr>
              <a:t> texture </a:t>
            </a:r>
          </a:p>
          <a:p>
            <a:pPr>
              <a:lnSpc>
                <a:spcPts val="2839"/>
              </a:lnSpc>
            </a:pPr>
            <a:r>
              <a:rPr lang="en-US" sz="2028">
                <a:solidFill>
                  <a:srgbClr val="0E0340"/>
                </a:solidFill>
                <a:latin typeface="DM Sans Bold"/>
              </a:rPr>
              <a:t>Worst</a:t>
            </a:r>
            <a:r>
              <a:rPr lang="en-US" sz="2028">
                <a:solidFill>
                  <a:srgbClr val="0E0340"/>
                </a:solidFill>
                <a:latin typeface="DM Sans"/>
              </a:rPr>
              <a:t> perimeter </a:t>
            </a:r>
          </a:p>
          <a:p>
            <a:pPr>
              <a:lnSpc>
                <a:spcPts val="2839"/>
              </a:lnSpc>
            </a:pPr>
            <a:r>
              <a:rPr lang="en-US" sz="2028">
                <a:solidFill>
                  <a:srgbClr val="0E0340"/>
                </a:solidFill>
                <a:latin typeface="DM Sans Bold"/>
              </a:rPr>
              <a:t>Worst</a:t>
            </a:r>
            <a:r>
              <a:rPr lang="en-US" sz="2028">
                <a:solidFill>
                  <a:srgbClr val="0E0340"/>
                </a:solidFill>
                <a:latin typeface="DM Sans"/>
              </a:rPr>
              <a:t> area </a:t>
            </a:r>
          </a:p>
          <a:p>
            <a:pPr>
              <a:lnSpc>
                <a:spcPts val="2839"/>
              </a:lnSpc>
            </a:pPr>
            <a:r>
              <a:rPr lang="en-US" sz="2028">
                <a:solidFill>
                  <a:srgbClr val="0E0340"/>
                </a:solidFill>
                <a:latin typeface="DM Sans Bold"/>
              </a:rPr>
              <a:t>Worst</a:t>
            </a:r>
            <a:r>
              <a:rPr lang="en-US" sz="2028">
                <a:solidFill>
                  <a:srgbClr val="0E0340"/>
                </a:solidFill>
                <a:latin typeface="DM Sans"/>
              </a:rPr>
              <a:t> smoothness </a:t>
            </a:r>
          </a:p>
          <a:p>
            <a:pPr>
              <a:lnSpc>
                <a:spcPts val="2839"/>
              </a:lnSpc>
            </a:pPr>
            <a:r>
              <a:rPr lang="en-US" sz="2028">
                <a:solidFill>
                  <a:srgbClr val="0E0340"/>
                </a:solidFill>
                <a:latin typeface="DM Sans Bold"/>
              </a:rPr>
              <a:t>Worst</a:t>
            </a:r>
            <a:r>
              <a:rPr lang="en-US" sz="2028">
                <a:solidFill>
                  <a:srgbClr val="0E0340"/>
                </a:solidFill>
                <a:latin typeface="DM Sans"/>
              </a:rPr>
              <a:t> compactness </a:t>
            </a:r>
          </a:p>
          <a:p>
            <a:pPr>
              <a:lnSpc>
                <a:spcPts val="2839"/>
              </a:lnSpc>
            </a:pPr>
            <a:r>
              <a:rPr lang="en-US" sz="2028">
                <a:solidFill>
                  <a:srgbClr val="0E0340"/>
                </a:solidFill>
                <a:latin typeface="DM Sans Bold"/>
              </a:rPr>
              <a:t>Worst</a:t>
            </a:r>
            <a:r>
              <a:rPr lang="en-US" sz="2028">
                <a:solidFill>
                  <a:srgbClr val="0E0340"/>
                </a:solidFill>
                <a:latin typeface="DM Sans"/>
              </a:rPr>
              <a:t> concavity </a:t>
            </a:r>
          </a:p>
          <a:p>
            <a:pPr>
              <a:lnSpc>
                <a:spcPts val="2839"/>
              </a:lnSpc>
            </a:pPr>
            <a:r>
              <a:rPr lang="en-US" sz="2028">
                <a:solidFill>
                  <a:srgbClr val="0E0340"/>
                </a:solidFill>
                <a:latin typeface="DM Sans Bold"/>
              </a:rPr>
              <a:t>Worst</a:t>
            </a:r>
            <a:r>
              <a:rPr lang="en-US" sz="2028">
                <a:solidFill>
                  <a:srgbClr val="0E0340"/>
                </a:solidFill>
                <a:latin typeface="DM Sans"/>
              </a:rPr>
              <a:t> concave points</a:t>
            </a:r>
          </a:p>
          <a:p>
            <a:pPr>
              <a:lnSpc>
                <a:spcPts val="2839"/>
              </a:lnSpc>
            </a:pPr>
            <a:r>
              <a:rPr lang="en-US" sz="2028">
                <a:solidFill>
                  <a:srgbClr val="0E0340"/>
                </a:solidFill>
                <a:latin typeface="DM Sans Bold"/>
              </a:rPr>
              <a:t>Worst</a:t>
            </a:r>
            <a:r>
              <a:rPr lang="en-US" sz="2028">
                <a:solidFill>
                  <a:srgbClr val="0E0340"/>
                </a:solidFill>
                <a:latin typeface="DM Sans"/>
              </a:rPr>
              <a:t> symmetry </a:t>
            </a:r>
          </a:p>
          <a:p>
            <a:pPr>
              <a:lnSpc>
                <a:spcPts val="2839"/>
              </a:lnSpc>
            </a:pPr>
            <a:r>
              <a:rPr lang="en-US" sz="2028">
                <a:solidFill>
                  <a:srgbClr val="0E0340"/>
                </a:solidFill>
                <a:latin typeface="DM Sans Bold"/>
              </a:rPr>
              <a:t>Worst</a:t>
            </a:r>
            <a:r>
              <a:rPr lang="en-US" sz="2028">
                <a:solidFill>
                  <a:srgbClr val="0E0340"/>
                </a:solidFill>
                <a:latin typeface="DM Sans"/>
              </a:rPr>
              <a:t> fractal dimension</a:t>
            </a:r>
          </a:p>
          <a:p>
            <a:pPr algn="l" marL="0" indent="0" lvl="0">
              <a:lnSpc>
                <a:spcPts val="2839"/>
              </a:lnSpc>
              <a:spcBef>
                <a:spcPct val="0"/>
              </a:spcBef>
            </a:pPr>
          </a:p>
        </p:txBody>
      </p:sp>
      <p:sp>
        <p:nvSpPr>
          <p:cNvPr name="TextBox 13" id="13"/>
          <p:cNvSpPr txBox="true"/>
          <p:nvPr/>
        </p:nvSpPr>
        <p:spPr>
          <a:xfrm rot="0">
            <a:off x="12689704" y="3780985"/>
            <a:ext cx="4292967" cy="1068069"/>
          </a:xfrm>
          <a:prstGeom prst="rect">
            <a:avLst/>
          </a:prstGeom>
        </p:spPr>
        <p:txBody>
          <a:bodyPr anchor="t" rtlCol="false" tIns="0" lIns="0" bIns="0" rIns="0">
            <a:spAutoFit/>
          </a:bodyPr>
          <a:lstStyle/>
          <a:p>
            <a:pPr>
              <a:lnSpc>
                <a:spcPts val="9146"/>
              </a:lnSpc>
            </a:pPr>
            <a:r>
              <a:rPr lang="en-US" sz="5380">
                <a:solidFill>
                  <a:srgbClr val="0E0340"/>
                </a:solidFill>
                <a:latin typeface="TT Chocolates Bold"/>
              </a:rPr>
              <a:t>CHALLENGES</a:t>
            </a:r>
          </a:p>
        </p:txBody>
      </p:sp>
      <p:sp>
        <p:nvSpPr>
          <p:cNvPr name="TextBox 14" id="14"/>
          <p:cNvSpPr txBox="true"/>
          <p:nvPr/>
        </p:nvSpPr>
        <p:spPr>
          <a:xfrm rot="0">
            <a:off x="13357276" y="4954946"/>
            <a:ext cx="2957822" cy="339008"/>
          </a:xfrm>
          <a:prstGeom prst="rect">
            <a:avLst/>
          </a:prstGeom>
        </p:spPr>
        <p:txBody>
          <a:bodyPr anchor="t" rtlCol="false" tIns="0" lIns="0" bIns="0" rIns="0">
            <a:spAutoFit/>
          </a:bodyPr>
          <a:lstStyle/>
          <a:p>
            <a:pPr algn="ctr" marL="0" indent="0" lvl="0">
              <a:lnSpc>
                <a:spcPts val="2839"/>
              </a:lnSpc>
              <a:spcBef>
                <a:spcPct val="0"/>
              </a:spcBef>
            </a:pPr>
            <a:r>
              <a:rPr lang="en-US" sz="2028">
                <a:solidFill>
                  <a:srgbClr val="0E0340"/>
                </a:solidFill>
                <a:latin typeface="DM Sans"/>
              </a:rPr>
              <a:t>30 Features</a:t>
            </a:r>
          </a:p>
        </p:txBody>
      </p:sp>
      <p:sp>
        <p:nvSpPr>
          <p:cNvPr name="TextBox 15" id="15"/>
          <p:cNvSpPr txBox="true"/>
          <p:nvPr/>
        </p:nvSpPr>
        <p:spPr>
          <a:xfrm rot="0">
            <a:off x="12196542" y="5546131"/>
            <a:ext cx="5279291" cy="673530"/>
          </a:xfrm>
          <a:prstGeom prst="rect">
            <a:avLst/>
          </a:prstGeom>
        </p:spPr>
        <p:txBody>
          <a:bodyPr anchor="t" rtlCol="false" tIns="0" lIns="0" bIns="0" rIns="0">
            <a:spAutoFit/>
          </a:bodyPr>
          <a:lstStyle/>
          <a:p>
            <a:pPr>
              <a:lnSpc>
                <a:spcPts val="2761"/>
              </a:lnSpc>
            </a:pPr>
            <a:r>
              <a:rPr lang="en-US" sz="1972">
                <a:solidFill>
                  <a:srgbClr val="0E0340"/>
                </a:solidFill>
                <a:latin typeface="DM Sans"/>
              </a:rPr>
              <a:t>A large number of features can result in some challenges such as:  </a:t>
            </a:r>
          </a:p>
        </p:txBody>
      </p:sp>
      <p:sp>
        <p:nvSpPr>
          <p:cNvPr name="TextBox 16" id="16"/>
          <p:cNvSpPr txBox="true"/>
          <p:nvPr/>
        </p:nvSpPr>
        <p:spPr>
          <a:xfrm rot="0">
            <a:off x="670179" y="5052948"/>
            <a:ext cx="5069375" cy="339008"/>
          </a:xfrm>
          <a:prstGeom prst="rect">
            <a:avLst/>
          </a:prstGeom>
        </p:spPr>
        <p:txBody>
          <a:bodyPr anchor="t" rtlCol="false" tIns="0" lIns="0" bIns="0" rIns="0">
            <a:spAutoFit/>
          </a:bodyPr>
          <a:lstStyle/>
          <a:p>
            <a:pPr marL="0" indent="0" lvl="0">
              <a:lnSpc>
                <a:spcPts val="2839"/>
              </a:lnSpc>
              <a:spcBef>
                <a:spcPct val="0"/>
              </a:spcBef>
            </a:pPr>
            <a:r>
              <a:rPr lang="en-US" sz="2028">
                <a:solidFill>
                  <a:srgbClr val="0E0340"/>
                </a:solidFill>
                <a:latin typeface="DM Sans"/>
              </a:rPr>
              <a:t>Representing Tumor’s Characteristics </a:t>
            </a:r>
          </a:p>
        </p:txBody>
      </p:sp>
      <p:sp>
        <p:nvSpPr>
          <p:cNvPr name="TextBox 17" id="17"/>
          <p:cNvSpPr txBox="true"/>
          <p:nvPr/>
        </p:nvSpPr>
        <p:spPr>
          <a:xfrm rot="0">
            <a:off x="12304808" y="6346886"/>
            <a:ext cx="5062758" cy="3777134"/>
          </a:xfrm>
          <a:prstGeom prst="rect">
            <a:avLst/>
          </a:prstGeom>
        </p:spPr>
        <p:txBody>
          <a:bodyPr anchor="t" rtlCol="false" tIns="0" lIns="0" bIns="0" rIns="0">
            <a:spAutoFit/>
          </a:bodyPr>
          <a:lstStyle/>
          <a:p>
            <a:pPr marL="336843" indent="-168422" lvl="1">
              <a:lnSpc>
                <a:spcPts val="2184"/>
              </a:lnSpc>
              <a:buFont typeface="Arial"/>
              <a:buChar char="•"/>
            </a:pPr>
            <a:r>
              <a:rPr lang="en-US" sz="1560">
                <a:solidFill>
                  <a:srgbClr val="0E0340"/>
                </a:solidFill>
                <a:latin typeface="DM Sans Bold"/>
              </a:rPr>
              <a:t>Curse of Dimensionality</a:t>
            </a:r>
            <a:r>
              <a:rPr lang="en-US" sz="1560">
                <a:solidFill>
                  <a:srgbClr val="0E0340"/>
                </a:solidFill>
                <a:latin typeface="DM Sans"/>
              </a:rPr>
              <a:t>: As we increase the number of features in the data set, the number of rows will also increase. Consequently there is an increase in the exigence of money, time and computational power </a:t>
            </a:r>
          </a:p>
          <a:p>
            <a:pPr>
              <a:lnSpc>
                <a:spcPts val="2184"/>
              </a:lnSpc>
            </a:pPr>
            <a:r>
              <a:rPr lang="en-US" sz="1560">
                <a:solidFill>
                  <a:srgbClr val="0E0340"/>
                </a:solidFill>
                <a:latin typeface="DM Sans"/>
              </a:rPr>
              <a:t> </a:t>
            </a:r>
          </a:p>
          <a:p>
            <a:pPr marL="336843" indent="-168422" lvl="1">
              <a:lnSpc>
                <a:spcPts val="2184"/>
              </a:lnSpc>
              <a:buFont typeface="Arial"/>
              <a:buChar char="•"/>
            </a:pPr>
            <a:r>
              <a:rPr lang="en-US" sz="1560">
                <a:solidFill>
                  <a:srgbClr val="0E0340"/>
                </a:solidFill>
                <a:latin typeface="DM Sans Bold"/>
              </a:rPr>
              <a:t>Overfitting</a:t>
            </a:r>
            <a:r>
              <a:rPr lang="en-US" sz="1560">
                <a:solidFill>
                  <a:srgbClr val="0E0340"/>
                </a:solidFill>
                <a:latin typeface="DM Sans"/>
              </a:rPr>
              <a:t>: Poor generalization, the model only predicts accurately the data which it’s trained to predict. </a:t>
            </a:r>
          </a:p>
          <a:p>
            <a:pPr>
              <a:lnSpc>
                <a:spcPts val="2184"/>
              </a:lnSpc>
            </a:pPr>
          </a:p>
          <a:p>
            <a:pPr marL="336843" indent="-168422" lvl="1">
              <a:lnSpc>
                <a:spcPts val="2184"/>
              </a:lnSpc>
              <a:buFont typeface="Arial"/>
              <a:buChar char="•"/>
            </a:pPr>
            <a:r>
              <a:rPr lang="en-US" sz="1560">
                <a:solidFill>
                  <a:srgbClr val="0E0340"/>
                </a:solidFill>
                <a:latin typeface="DM Sans Bold"/>
              </a:rPr>
              <a:t>Redundancy</a:t>
            </a:r>
            <a:r>
              <a:rPr lang="en-US" sz="1560">
                <a:solidFill>
                  <a:srgbClr val="0E0340"/>
                </a:solidFill>
                <a:latin typeface="DM Sans"/>
              </a:rPr>
              <a:t>: Some features may convey similar information, leading to strong correspondence between them which is not really meaningful.  </a:t>
            </a:r>
          </a:p>
          <a:p>
            <a:pPr>
              <a:lnSpc>
                <a:spcPts val="218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8678166" y="971550"/>
            <a:ext cx="8406595" cy="2443172"/>
          </a:xfrm>
          <a:prstGeom prst="rect">
            <a:avLst/>
          </a:prstGeom>
        </p:spPr>
        <p:txBody>
          <a:bodyPr anchor="t" rtlCol="false" tIns="0" lIns="0" bIns="0" rIns="0">
            <a:spAutoFit/>
          </a:bodyPr>
          <a:lstStyle/>
          <a:p>
            <a:pPr>
              <a:lnSpc>
                <a:spcPts val="9640"/>
              </a:lnSpc>
            </a:pPr>
            <a:r>
              <a:rPr lang="en-US" sz="7650">
                <a:solidFill>
                  <a:srgbClr val="0E0340"/>
                </a:solidFill>
                <a:latin typeface="TT Chocolates Bold"/>
              </a:rPr>
              <a:t>Feature Selection Techniques </a:t>
            </a:r>
          </a:p>
        </p:txBody>
      </p:sp>
      <p:sp>
        <p:nvSpPr>
          <p:cNvPr name="Freeform 3" id="3"/>
          <p:cNvSpPr/>
          <p:nvPr/>
        </p:nvSpPr>
        <p:spPr>
          <a:xfrm flipH="false" flipV="false" rot="4789748">
            <a:off x="-3202456" y="2269206"/>
            <a:ext cx="13513981" cy="6952656"/>
          </a:xfrm>
          <a:custGeom>
            <a:avLst/>
            <a:gdLst/>
            <a:ahLst/>
            <a:cxnLst/>
            <a:rect r="r" b="b" t="t" l="l"/>
            <a:pathLst>
              <a:path h="6952656" w="13513981">
                <a:moveTo>
                  <a:pt x="0" y="0"/>
                </a:moveTo>
                <a:lnTo>
                  <a:pt x="13513981" y="0"/>
                </a:lnTo>
                <a:lnTo>
                  <a:pt x="13513981" y="6952656"/>
                </a:lnTo>
                <a:lnTo>
                  <a:pt x="0" y="6952656"/>
                </a:lnTo>
                <a:lnTo>
                  <a:pt x="0" y="0"/>
                </a:lnTo>
                <a:close/>
              </a:path>
            </a:pathLst>
          </a:custGeom>
          <a:blipFill>
            <a:blip r:embed="rId2"/>
            <a:stretch>
              <a:fillRect l="0" t="0" r="0" b="0"/>
            </a:stretch>
          </a:blipFill>
        </p:spPr>
      </p:sp>
      <p:sp>
        <p:nvSpPr>
          <p:cNvPr name="TextBox 4" id="4"/>
          <p:cNvSpPr txBox="true"/>
          <p:nvPr/>
        </p:nvSpPr>
        <p:spPr>
          <a:xfrm rot="0">
            <a:off x="8678166" y="4090773"/>
            <a:ext cx="8060282" cy="1291441"/>
          </a:xfrm>
          <a:prstGeom prst="rect">
            <a:avLst/>
          </a:prstGeom>
        </p:spPr>
        <p:txBody>
          <a:bodyPr anchor="t" rtlCol="false" tIns="0" lIns="0" bIns="0" rIns="0">
            <a:spAutoFit/>
          </a:bodyPr>
          <a:lstStyle/>
          <a:p>
            <a:pPr>
              <a:lnSpc>
                <a:spcPts val="3472"/>
              </a:lnSpc>
            </a:pPr>
            <a:r>
              <a:rPr lang="en-US" sz="2480">
                <a:solidFill>
                  <a:srgbClr val="0E0340"/>
                </a:solidFill>
                <a:latin typeface="Questrial"/>
              </a:rPr>
              <a:t>With the aim of overcoming the challenges that a great number of features can bring, feature selection techniques were employed, such as:  </a:t>
            </a:r>
          </a:p>
        </p:txBody>
      </p:sp>
      <p:sp>
        <p:nvSpPr>
          <p:cNvPr name="Freeform 5" id="5"/>
          <p:cNvSpPr/>
          <p:nvPr/>
        </p:nvSpPr>
        <p:spPr>
          <a:xfrm flipH="false" flipV="false" rot="-7300918">
            <a:off x="3914185" y="1005778"/>
            <a:ext cx="3645282" cy="2296761"/>
          </a:xfrm>
          <a:custGeom>
            <a:avLst/>
            <a:gdLst/>
            <a:ahLst/>
            <a:cxnLst/>
            <a:rect r="r" b="b" t="t" l="l"/>
            <a:pathLst>
              <a:path h="2296761" w="3645282">
                <a:moveTo>
                  <a:pt x="0" y="0"/>
                </a:moveTo>
                <a:lnTo>
                  <a:pt x="3645282" y="0"/>
                </a:lnTo>
                <a:lnTo>
                  <a:pt x="3645282" y="2296761"/>
                </a:lnTo>
                <a:lnTo>
                  <a:pt x="0" y="2296761"/>
                </a:lnTo>
                <a:lnTo>
                  <a:pt x="0" y="0"/>
                </a:lnTo>
                <a:close/>
              </a:path>
            </a:pathLst>
          </a:custGeom>
          <a:blipFill>
            <a:blip r:embed="rId3"/>
            <a:stretch>
              <a:fillRect l="0" t="0" r="0" b="0"/>
            </a:stretch>
          </a:blipFill>
        </p:spPr>
      </p:sp>
      <p:sp>
        <p:nvSpPr>
          <p:cNvPr name="Freeform 6" id="6"/>
          <p:cNvSpPr/>
          <p:nvPr/>
        </p:nvSpPr>
        <p:spPr>
          <a:xfrm flipH="false" flipV="false" rot="-5989939">
            <a:off x="-1738962" y="6791625"/>
            <a:ext cx="4186406" cy="3059297"/>
          </a:xfrm>
          <a:custGeom>
            <a:avLst/>
            <a:gdLst/>
            <a:ahLst/>
            <a:cxnLst/>
            <a:rect r="r" b="b" t="t" l="l"/>
            <a:pathLst>
              <a:path h="3059297" w="4186406">
                <a:moveTo>
                  <a:pt x="0" y="0"/>
                </a:moveTo>
                <a:lnTo>
                  <a:pt x="4186406" y="0"/>
                </a:lnTo>
                <a:lnTo>
                  <a:pt x="4186406" y="3059297"/>
                </a:lnTo>
                <a:lnTo>
                  <a:pt x="0" y="3059297"/>
                </a:lnTo>
                <a:lnTo>
                  <a:pt x="0" y="0"/>
                </a:lnTo>
                <a:close/>
              </a:path>
            </a:pathLst>
          </a:custGeom>
          <a:blipFill>
            <a:blip r:embed="rId4"/>
            <a:stretch>
              <a:fillRect l="0" t="0" r="0" b="0"/>
            </a:stretch>
          </a:blipFill>
        </p:spPr>
      </p:sp>
      <p:sp>
        <p:nvSpPr>
          <p:cNvPr name="TextBox 7" id="7"/>
          <p:cNvSpPr txBox="true"/>
          <p:nvPr/>
        </p:nvSpPr>
        <p:spPr>
          <a:xfrm rot="0">
            <a:off x="8678166" y="5925138"/>
            <a:ext cx="3079183" cy="1773514"/>
          </a:xfrm>
          <a:prstGeom prst="rect">
            <a:avLst/>
          </a:prstGeom>
        </p:spPr>
        <p:txBody>
          <a:bodyPr anchor="t" rtlCol="false" tIns="0" lIns="0" bIns="0" rIns="0">
            <a:spAutoFit/>
          </a:bodyPr>
          <a:lstStyle/>
          <a:p>
            <a:pPr marL="535525" indent="-267762" lvl="1">
              <a:lnSpc>
                <a:spcPts val="4836"/>
              </a:lnSpc>
              <a:buFont typeface="Arial"/>
              <a:buChar char="•"/>
            </a:pPr>
            <a:r>
              <a:rPr lang="en-US" sz="2480">
                <a:solidFill>
                  <a:srgbClr val="0E0340"/>
                </a:solidFill>
                <a:latin typeface="Questrial"/>
              </a:rPr>
              <a:t>KBest;</a:t>
            </a:r>
          </a:p>
          <a:p>
            <a:pPr marL="535525" indent="-267762" lvl="1">
              <a:lnSpc>
                <a:spcPts val="4836"/>
              </a:lnSpc>
              <a:buFont typeface="Arial"/>
              <a:buChar char="•"/>
            </a:pPr>
            <a:r>
              <a:rPr lang="en-US" sz="2480">
                <a:solidFill>
                  <a:srgbClr val="0E0340"/>
                </a:solidFill>
                <a:latin typeface="Questrial"/>
              </a:rPr>
              <a:t>LASSO;</a:t>
            </a:r>
          </a:p>
          <a:p>
            <a:pPr marL="535525" indent="-267762" lvl="1">
              <a:lnSpc>
                <a:spcPts val="4836"/>
              </a:lnSpc>
              <a:buFont typeface="Arial"/>
              <a:buChar char="•"/>
            </a:pPr>
            <a:r>
              <a:rPr lang="en-US" sz="2480">
                <a:solidFill>
                  <a:srgbClr val="0E0340"/>
                </a:solidFill>
                <a:latin typeface="Questrial"/>
              </a:rPr>
              <a:t>Decision Trees;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grpSp>
        <p:nvGrpSpPr>
          <p:cNvPr name="Group 3" id="3"/>
          <p:cNvGrpSpPr/>
          <p:nvPr/>
        </p:nvGrpSpPr>
        <p:grpSpPr>
          <a:xfrm rot="0">
            <a:off x="7531498" y="3122542"/>
            <a:ext cx="12149584" cy="182510"/>
            <a:chOff x="0" y="0"/>
            <a:chExt cx="3199890" cy="48068"/>
          </a:xfrm>
        </p:grpSpPr>
        <p:sp>
          <p:nvSpPr>
            <p:cNvPr name="Freeform 4" id="4"/>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5" id="5"/>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554188" y="7412130"/>
            <a:ext cx="2366260" cy="951240"/>
            <a:chOff x="0" y="0"/>
            <a:chExt cx="623212" cy="250532"/>
          </a:xfrm>
        </p:grpSpPr>
        <p:sp>
          <p:nvSpPr>
            <p:cNvPr name="Freeform 7" id="7"/>
            <p:cNvSpPr/>
            <p:nvPr/>
          </p:nvSpPr>
          <p:spPr>
            <a:xfrm flipH="false" flipV="false" rot="0">
              <a:off x="0" y="0"/>
              <a:ext cx="623212" cy="250532"/>
            </a:xfrm>
            <a:custGeom>
              <a:avLst/>
              <a:gdLst/>
              <a:ahLst/>
              <a:cxnLst/>
              <a:rect r="r" b="b" t="t" l="l"/>
              <a:pathLst>
                <a:path h="250532" w="623212">
                  <a:moveTo>
                    <a:pt x="0" y="0"/>
                  </a:moveTo>
                  <a:lnTo>
                    <a:pt x="623212" y="0"/>
                  </a:lnTo>
                  <a:lnTo>
                    <a:pt x="623212" y="250532"/>
                  </a:lnTo>
                  <a:lnTo>
                    <a:pt x="0" y="250532"/>
                  </a:lnTo>
                  <a:close/>
                </a:path>
              </a:pathLst>
            </a:custGeom>
            <a:solidFill>
              <a:srgbClr val="705D9D">
                <a:alpha val="64706"/>
              </a:srgbClr>
            </a:solidFill>
          </p:spPr>
        </p:sp>
        <p:sp>
          <p:nvSpPr>
            <p:cNvPr name="TextBox 8" id="8"/>
            <p:cNvSpPr txBox="true"/>
            <p:nvPr/>
          </p:nvSpPr>
          <p:spPr>
            <a:xfrm>
              <a:off x="0" y="-47625"/>
              <a:ext cx="623212" cy="298157"/>
            </a:xfrm>
            <a:prstGeom prst="rect">
              <a:avLst/>
            </a:prstGeom>
          </p:spPr>
          <p:txBody>
            <a:bodyPr anchor="ctr" rtlCol="false" tIns="50800" lIns="50800" bIns="50800" rIns="50800"/>
            <a:lstStyle/>
            <a:p>
              <a:pPr algn="ctr">
                <a:lnSpc>
                  <a:spcPts val="3499"/>
                </a:lnSpc>
              </a:pPr>
            </a:p>
          </p:txBody>
        </p:sp>
      </p:grpSp>
      <p:sp>
        <p:nvSpPr>
          <p:cNvPr name="Freeform 9" id="9"/>
          <p:cNvSpPr/>
          <p:nvPr/>
        </p:nvSpPr>
        <p:spPr>
          <a:xfrm flipH="false" flipV="false" rot="0">
            <a:off x="12131559" y="5059434"/>
            <a:ext cx="5869091" cy="4705392"/>
          </a:xfrm>
          <a:custGeom>
            <a:avLst/>
            <a:gdLst/>
            <a:ahLst/>
            <a:cxnLst/>
            <a:rect r="r" b="b" t="t" l="l"/>
            <a:pathLst>
              <a:path h="4705392" w="5869091">
                <a:moveTo>
                  <a:pt x="0" y="0"/>
                </a:moveTo>
                <a:lnTo>
                  <a:pt x="5869091" y="0"/>
                </a:lnTo>
                <a:lnTo>
                  <a:pt x="5869091" y="4705391"/>
                </a:lnTo>
                <a:lnTo>
                  <a:pt x="0" y="4705391"/>
                </a:lnTo>
                <a:lnTo>
                  <a:pt x="0" y="0"/>
                </a:lnTo>
                <a:close/>
              </a:path>
            </a:pathLst>
          </a:custGeom>
          <a:blipFill>
            <a:blip r:embed="rId3"/>
            <a:stretch>
              <a:fillRect l="0" t="0" r="0" b="0"/>
            </a:stretch>
          </a:blipFill>
        </p:spPr>
      </p:sp>
      <p:sp>
        <p:nvSpPr>
          <p:cNvPr name="TextBox 10" id="10"/>
          <p:cNvSpPr txBox="true"/>
          <p:nvPr/>
        </p:nvSpPr>
        <p:spPr>
          <a:xfrm rot="0">
            <a:off x="8268646" y="3556672"/>
            <a:ext cx="8505250" cy="1146297"/>
          </a:xfrm>
          <a:prstGeom prst="rect">
            <a:avLst/>
          </a:prstGeom>
        </p:spPr>
        <p:txBody>
          <a:bodyPr anchor="t" rtlCol="false" tIns="0" lIns="0" bIns="0" rIns="0">
            <a:spAutoFit/>
          </a:bodyPr>
          <a:lstStyle/>
          <a:p>
            <a:pPr marL="437897" indent="-218949" lvl="1">
              <a:lnSpc>
                <a:spcPts val="2839"/>
              </a:lnSpc>
              <a:buFont typeface="Arial"/>
              <a:buChar char="•"/>
            </a:pPr>
            <a:r>
              <a:rPr lang="en-US" sz="2028">
                <a:solidFill>
                  <a:srgbClr val="0E0340"/>
                </a:solidFill>
                <a:latin typeface="DM Sans"/>
              </a:rPr>
              <a:t>No null values.</a:t>
            </a:r>
          </a:p>
          <a:p>
            <a:pPr algn="l" marL="437897" indent="-218949" lvl="1">
              <a:lnSpc>
                <a:spcPts val="3326"/>
              </a:lnSpc>
              <a:buFont typeface="Arial"/>
              <a:buChar char="•"/>
            </a:pPr>
            <a:r>
              <a:rPr lang="en-US" sz="2028">
                <a:solidFill>
                  <a:srgbClr val="0E0340"/>
                </a:solidFill>
                <a:latin typeface="DM Sans"/>
              </a:rPr>
              <a:t>All the variables were of the correct data type, disregarding the target, that required an adjustment from interger to category.  </a:t>
            </a:r>
          </a:p>
        </p:txBody>
      </p:sp>
      <p:sp>
        <p:nvSpPr>
          <p:cNvPr name="TextBox 11" id="11"/>
          <p:cNvSpPr txBox="true"/>
          <p:nvPr/>
        </p:nvSpPr>
        <p:spPr>
          <a:xfrm rot="0">
            <a:off x="8396360" y="1798566"/>
            <a:ext cx="9891640" cy="1019176"/>
          </a:xfrm>
          <a:prstGeom prst="rect">
            <a:avLst/>
          </a:prstGeom>
        </p:spPr>
        <p:txBody>
          <a:bodyPr anchor="t" rtlCol="false" tIns="0" lIns="0" bIns="0" rIns="0">
            <a:spAutoFit/>
          </a:bodyPr>
          <a:lstStyle/>
          <a:p>
            <a:pPr>
              <a:lnSpc>
                <a:spcPts val="8669"/>
              </a:lnSpc>
            </a:pPr>
            <a:r>
              <a:rPr lang="en-US" sz="5099">
                <a:solidFill>
                  <a:srgbClr val="0E0340"/>
                </a:solidFill>
                <a:latin typeface="TT Chocolates Bold"/>
              </a:rPr>
              <a:t>EDA (Exploratory Data Analysis)</a:t>
            </a:r>
          </a:p>
        </p:txBody>
      </p:sp>
      <p:sp>
        <p:nvSpPr>
          <p:cNvPr name="TextBox 12" id="12"/>
          <p:cNvSpPr txBox="true"/>
          <p:nvPr/>
        </p:nvSpPr>
        <p:spPr>
          <a:xfrm rot="0">
            <a:off x="8268646" y="4874419"/>
            <a:ext cx="8665458" cy="441321"/>
          </a:xfrm>
          <a:prstGeom prst="rect">
            <a:avLst/>
          </a:prstGeom>
        </p:spPr>
        <p:txBody>
          <a:bodyPr anchor="t" rtlCol="false" tIns="0" lIns="0" bIns="0" rIns="0">
            <a:spAutoFit/>
          </a:bodyPr>
          <a:lstStyle/>
          <a:p>
            <a:pPr algn="just" marL="474992" indent="-237496" lvl="1">
              <a:lnSpc>
                <a:spcPts val="3740"/>
              </a:lnSpc>
              <a:buFont typeface="Arial"/>
              <a:buChar char="•"/>
            </a:pPr>
            <a:r>
              <a:rPr lang="en-US" sz="2200">
                <a:solidFill>
                  <a:srgbClr val="0E0340"/>
                </a:solidFill>
                <a:latin typeface="TT Chocolates Bold"/>
              </a:rPr>
              <a:t>Target: </a:t>
            </a:r>
          </a:p>
        </p:txBody>
      </p:sp>
      <p:sp>
        <p:nvSpPr>
          <p:cNvPr name="TextBox 13" id="13"/>
          <p:cNvSpPr txBox="true"/>
          <p:nvPr/>
        </p:nvSpPr>
        <p:spPr>
          <a:xfrm rot="0">
            <a:off x="8554188" y="5384657"/>
            <a:ext cx="3388446" cy="1646473"/>
          </a:xfrm>
          <a:prstGeom prst="rect">
            <a:avLst/>
          </a:prstGeom>
        </p:spPr>
        <p:txBody>
          <a:bodyPr anchor="t" rtlCol="false" tIns="0" lIns="0" bIns="0" rIns="0">
            <a:spAutoFit/>
          </a:bodyPr>
          <a:lstStyle/>
          <a:p>
            <a:pPr algn="l">
              <a:lnSpc>
                <a:spcPts val="2699"/>
              </a:lnSpc>
            </a:pPr>
            <a:r>
              <a:rPr lang="en-US" sz="1928">
                <a:solidFill>
                  <a:srgbClr val="0E0340"/>
                </a:solidFill>
                <a:latin typeface="DM Sans"/>
              </a:rPr>
              <a:t>-2 categories. The target, which is the result from breast cancer exams, could either be </a:t>
            </a:r>
            <a:r>
              <a:rPr lang="en-US" sz="1928">
                <a:solidFill>
                  <a:srgbClr val="0E0340"/>
                </a:solidFill>
                <a:latin typeface="DM Sans Bold"/>
              </a:rPr>
              <a:t>Malignant</a:t>
            </a:r>
            <a:r>
              <a:rPr lang="en-US" sz="1928">
                <a:solidFill>
                  <a:srgbClr val="0E0340"/>
                </a:solidFill>
                <a:latin typeface="DM Sans"/>
              </a:rPr>
              <a:t> or </a:t>
            </a:r>
            <a:r>
              <a:rPr lang="en-US" sz="1928">
                <a:solidFill>
                  <a:srgbClr val="0E0340"/>
                </a:solidFill>
                <a:latin typeface="DM Sans Bold"/>
              </a:rPr>
              <a:t>Benign</a:t>
            </a:r>
            <a:r>
              <a:rPr lang="en-US" sz="1928">
                <a:solidFill>
                  <a:srgbClr val="0E0340"/>
                </a:solidFill>
                <a:latin typeface="DM Sans"/>
              </a:rPr>
              <a:t>.  </a:t>
            </a:r>
          </a:p>
        </p:txBody>
      </p:sp>
      <p:sp>
        <p:nvSpPr>
          <p:cNvPr name="TextBox 14" id="14"/>
          <p:cNvSpPr txBox="true"/>
          <p:nvPr/>
        </p:nvSpPr>
        <p:spPr>
          <a:xfrm rot="0">
            <a:off x="8743113" y="7564448"/>
            <a:ext cx="3388446" cy="646348"/>
          </a:xfrm>
          <a:prstGeom prst="rect">
            <a:avLst/>
          </a:prstGeom>
        </p:spPr>
        <p:txBody>
          <a:bodyPr anchor="t" rtlCol="false" tIns="0" lIns="0" bIns="0" rIns="0">
            <a:spAutoFit/>
          </a:bodyPr>
          <a:lstStyle/>
          <a:p>
            <a:pPr>
              <a:lnSpc>
                <a:spcPts val="2699"/>
              </a:lnSpc>
            </a:pPr>
            <a:r>
              <a:rPr lang="en-US" sz="1928">
                <a:solidFill>
                  <a:srgbClr val="0E0340"/>
                </a:solidFill>
                <a:latin typeface="DM Sans"/>
              </a:rPr>
              <a:t>Malignant = 0</a:t>
            </a:r>
          </a:p>
          <a:p>
            <a:pPr algn="l">
              <a:lnSpc>
                <a:spcPts val="2699"/>
              </a:lnSpc>
            </a:pPr>
            <a:r>
              <a:rPr lang="en-US" sz="1928">
                <a:solidFill>
                  <a:srgbClr val="0E0340"/>
                </a:solidFill>
                <a:latin typeface="DM Sans"/>
              </a:rPr>
              <a:t>Benign = 1</a:t>
            </a:r>
          </a:p>
        </p:txBody>
      </p:sp>
      <p:sp>
        <p:nvSpPr>
          <p:cNvPr name="TextBox 15" id="15"/>
          <p:cNvSpPr txBox="true"/>
          <p:nvPr/>
        </p:nvSpPr>
        <p:spPr>
          <a:xfrm rot="0">
            <a:off x="8554188" y="8639595"/>
            <a:ext cx="3577371" cy="1646473"/>
          </a:xfrm>
          <a:prstGeom prst="rect">
            <a:avLst/>
          </a:prstGeom>
        </p:spPr>
        <p:txBody>
          <a:bodyPr anchor="t" rtlCol="false" tIns="0" lIns="0" bIns="0" rIns="0">
            <a:spAutoFit/>
          </a:bodyPr>
          <a:lstStyle/>
          <a:p>
            <a:pPr>
              <a:lnSpc>
                <a:spcPts val="2699"/>
              </a:lnSpc>
            </a:pPr>
            <a:r>
              <a:rPr lang="en-US" sz="1928">
                <a:solidFill>
                  <a:srgbClr val="0E0340"/>
                </a:solidFill>
                <a:latin typeface="DM Sans"/>
              </a:rPr>
              <a:t>- </a:t>
            </a:r>
            <a:r>
              <a:rPr lang="en-US" sz="1928">
                <a:solidFill>
                  <a:srgbClr val="0E0340"/>
                </a:solidFill>
                <a:latin typeface="DM Sans Bold"/>
              </a:rPr>
              <a:t>37.26%</a:t>
            </a:r>
            <a:r>
              <a:rPr lang="en-US" sz="1928">
                <a:solidFill>
                  <a:srgbClr val="0E0340"/>
                </a:solidFill>
                <a:latin typeface="DM Sans"/>
              </a:rPr>
              <a:t> of the results were for </a:t>
            </a:r>
            <a:r>
              <a:rPr lang="en-US" sz="1928">
                <a:solidFill>
                  <a:srgbClr val="0E0340"/>
                </a:solidFill>
                <a:latin typeface="DM Sans Bold"/>
              </a:rPr>
              <a:t>Malignant</a:t>
            </a:r>
            <a:r>
              <a:rPr lang="en-US" sz="1928">
                <a:solidFill>
                  <a:srgbClr val="0E0340"/>
                </a:solidFill>
                <a:latin typeface="DM Sans"/>
              </a:rPr>
              <a:t> tumors.</a:t>
            </a:r>
          </a:p>
          <a:p>
            <a:pPr>
              <a:lnSpc>
                <a:spcPts val="2699"/>
              </a:lnSpc>
            </a:pPr>
            <a:r>
              <a:rPr lang="en-US" sz="1928">
                <a:solidFill>
                  <a:srgbClr val="0E0340"/>
                </a:solidFill>
                <a:latin typeface="DM Sans"/>
              </a:rPr>
              <a:t>- </a:t>
            </a:r>
            <a:r>
              <a:rPr lang="en-US" sz="1928">
                <a:solidFill>
                  <a:srgbClr val="0E0340"/>
                </a:solidFill>
                <a:latin typeface="DM Sans Bold"/>
              </a:rPr>
              <a:t>62.74%</a:t>
            </a:r>
            <a:r>
              <a:rPr lang="en-US" sz="1928">
                <a:solidFill>
                  <a:srgbClr val="0E0340"/>
                </a:solidFill>
                <a:latin typeface="DM Sans"/>
              </a:rPr>
              <a:t> of the results were for </a:t>
            </a:r>
            <a:r>
              <a:rPr lang="en-US" sz="1928">
                <a:solidFill>
                  <a:srgbClr val="0E0340"/>
                </a:solidFill>
                <a:latin typeface="DM Sans Bold"/>
              </a:rPr>
              <a:t>Bening</a:t>
            </a:r>
            <a:r>
              <a:rPr lang="en-US" sz="1928">
                <a:solidFill>
                  <a:srgbClr val="0E0340"/>
                </a:solidFill>
                <a:latin typeface="DM Sans"/>
              </a:rPr>
              <a:t> tumors.</a:t>
            </a:r>
          </a:p>
          <a:p>
            <a:pPr algn="l">
              <a:lnSpc>
                <a:spcPts val="26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grpSp>
        <p:nvGrpSpPr>
          <p:cNvPr name="Group 3" id="3"/>
          <p:cNvGrpSpPr/>
          <p:nvPr/>
        </p:nvGrpSpPr>
        <p:grpSpPr>
          <a:xfrm rot="0">
            <a:off x="7531498" y="3122542"/>
            <a:ext cx="12149584" cy="182510"/>
            <a:chOff x="0" y="0"/>
            <a:chExt cx="3199890" cy="48068"/>
          </a:xfrm>
        </p:grpSpPr>
        <p:sp>
          <p:nvSpPr>
            <p:cNvPr name="Freeform 4" id="4"/>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5" id="5"/>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8242244" y="4883728"/>
            <a:ext cx="9583407" cy="5062932"/>
          </a:xfrm>
          <a:custGeom>
            <a:avLst/>
            <a:gdLst/>
            <a:ahLst/>
            <a:cxnLst/>
            <a:rect r="r" b="b" t="t" l="l"/>
            <a:pathLst>
              <a:path h="5062932" w="9583407">
                <a:moveTo>
                  <a:pt x="0" y="0"/>
                </a:moveTo>
                <a:lnTo>
                  <a:pt x="9583407" y="0"/>
                </a:lnTo>
                <a:lnTo>
                  <a:pt x="9583407" y="5062932"/>
                </a:lnTo>
                <a:lnTo>
                  <a:pt x="0" y="5062932"/>
                </a:lnTo>
                <a:lnTo>
                  <a:pt x="0" y="0"/>
                </a:lnTo>
                <a:close/>
              </a:path>
            </a:pathLst>
          </a:custGeom>
          <a:blipFill>
            <a:blip r:embed="rId3"/>
            <a:stretch>
              <a:fillRect l="0" t="0" r="0" b="0"/>
            </a:stretch>
          </a:blipFill>
        </p:spPr>
      </p:sp>
      <p:sp>
        <p:nvSpPr>
          <p:cNvPr name="TextBox 7" id="7"/>
          <p:cNvSpPr txBox="true"/>
          <p:nvPr/>
        </p:nvSpPr>
        <p:spPr>
          <a:xfrm rot="0">
            <a:off x="8242244" y="3554121"/>
            <a:ext cx="9891640" cy="1043858"/>
          </a:xfrm>
          <a:prstGeom prst="rect">
            <a:avLst/>
          </a:prstGeom>
        </p:spPr>
        <p:txBody>
          <a:bodyPr anchor="t" rtlCol="false" tIns="0" lIns="0" bIns="0" rIns="0">
            <a:spAutoFit/>
          </a:bodyPr>
          <a:lstStyle/>
          <a:p>
            <a:pPr algn="l" marL="437897" indent="-218949" lvl="1">
              <a:lnSpc>
                <a:spcPts val="2839"/>
              </a:lnSpc>
              <a:buFont typeface="Arial"/>
              <a:buChar char="•"/>
            </a:pPr>
            <a:r>
              <a:rPr lang="en-US" sz="2028">
                <a:solidFill>
                  <a:srgbClr val="0E0340"/>
                </a:solidFill>
                <a:latin typeface="DM Sans Bold"/>
              </a:rPr>
              <a:t>Standardization: </a:t>
            </a:r>
            <a:r>
              <a:rPr lang="en-US" sz="2028">
                <a:solidFill>
                  <a:srgbClr val="0E0340"/>
                </a:solidFill>
                <a:latin typeface="DM Sans"/>
              </a:rPr>
              <a:t>There were many features with different unit measurements. This could cause misinterpretation by distoring the graphs. Therefor, the data was all standardize with the goal of giving all the features equal importance.   </a:t>
            </a:r>
          </a:p>
        </p:txBody>
      </p:sp>
      <p:sp>
        <p:nvSpPr>
          <p:cNvPr name="TextBox 8" id="8"/>
          <p:cNvSpPr txBox="true"/>
          <p:nvPr/>
        </p:nvSpPr>
        <p:spPr>
          <a:xfrm rot="0">
            <a:off x="8396360" y="1798566"/>
            <a:ext cx="9891640" cy="1019176"/>
          </a:xfrm>
          <a:prstGeom prst="rect">
            <a:avLst/>
          </a:prstGeom>
        </p:spPr>
        <p:txBody>
          <a:bodyPr anchor="t" rtlCol="false" tIns="0" lIns="0" bIns="0" rIns="0">
            <a:spAutoFit/>
          </a:bodyPr>
          <a:lstStyle/>
          <a:p>
            <a:pPr>
              <a:lnSpc>
                <a:spcPts val="8669"/>
              </a:lnSpc>
            </a:pPr>
            <a:r>
              <a:rPr lang="en-US" sz="5099">
                <a:solidFill>
                  <a:srgbClr val="0E0340"/>
                </a:solidFill>
                <a:latin typeface="TT Chocolates Bold"/>
              </a:rPr>
              <a:t>EDA (Exploratory Data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grpSp>
        <p:nvGrpSpPr>
          <p:cNvPr name="Group 3" id="3"/>
          <p:cNvGrpSpPr/>
          <p:nvPr/>
        </p:nvGrpSpPr>
        <p:grpSpPr>
          <a:xfrm rot="0">
            <a:off x="7531498" y="3122542"/>
            <a:ext cx="12149584" cy="182510"/>
            <a:chOff x="0" y="0"/>
            <a:chExt cx="3199890" cy="48068"/>
          </a:xfrm>
        </p:grpSpPr>
        <p:sp>
          <p:nvSpPr>
            <p:cNvPr name="Freeform 4" id="4"/>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5" id="5"/>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945174" y="4406444"/>
            <a:ext cx="9891640" cy="5225772"/>
          </a:xfrm>
          <a:custGeom>
            <a:avLst/>
            <a:gdLst/>
            <a:ahLst/>
            <a:cxnLst/>
            <a:rect r="r" b="b" t="t" l="l"/>
            <a:pathLst>
              <a:path h="5225772" w="9891640">
                <a:moveTo>
                  <a:pt x="0" y="0"/>
                </a:moveTo>
                <a:lnTo>
                  <a:pt x="9891639" y="0"/>
                </a:lnTo>
                <a:lnTo>
                  <a:pt x="9891639" y="5225772"/>
                </a:lnTo>
                <a:lnTo>
                  <a:pt x="0" y="5225772"/>
                </a:lnTo>
                <a:lnTo>
                  <a:pt x="0" y="0"/>
                </a:lnTo>
                <a:close/>
              </a:path>
            </a:pathLst>
          </a:custGeom>
          <a:blipFill>
            <a:blip r:embed="rId3"/>
            <a:stretch>
              <a:fillRect l="0" t="0" r="0" b="0"/>
            </a:stretch>
          </a:blipFill>
        </p:spPr>
      </p:sp>
      <p:sp>
        <p:nvSpPr>
          <p:cNvPr name="TextBox 7" id="7"/>
          <p:cNvSpPr txBox="true"/>
          <p:nvPr/>
        </p:nvSpPr>
        <p:spPr>
          <a:xfrm rot="0">
            <a:off x="8396360" y="3720091"/>
            <a:ext cx="8240754" cy="381553"/>
          </a:xfrm>
          <a:prstGeom prst="rect">
            <a:avLst/>
          </a:prstGeom>
        </p:spPr>
        <p:txBody>
          <a:bodyPr anchor="t" rtlCol="false" tIns="0" lIns="0" bIns="0" rIns="0">
            <a:spAutoFit/>
          </a:bodyPr>
          <a:lstStyle/>
          <a:p>
            <a:pPr algn="l" marL="481076" indent="-240538" lvl="1">
              <a:lnSpc>
                <a:spcPts val="3119"/>
              </a:lnSpc>
              <a:buFont typeface="Arial"/>
              <a:buChar char="•"/>
            </a:pPr>
            <a:r>
              <a:rPr lang="en-US" sz="2228">
                <a:solidFill>
                  <a:srgbClr val="0E0340"/>
                </a:solidFill>
                <a:latin typeface="DM Sans Bold"/>
              </a:rPr>
              <a:t>Box plots after standardization: </a:t>
            </a:r>
          </a:p>
        </p:txBody>
      </p:sp>
      <p:sp>
        <p:nvSpPr>
          <p:cNvPr name="TextBox 8" id="8"/>
          <p:cNvSpPr txBox="true"/>
          <p:nvPr/>
        </p:nvSpPr>
        <p:spPr>
          <a:xfrm rot="0">
            <a:off x="8396360" y="1798566"/>
            <a:ext cx="9891640" cy="1019176"/>
          </a:xfrm>
          <a:prstGeom prst="rect">
            <a:avLst/>
          </a:prstGeom>
        </p:spPr>
        <p:txBody>
          <a:bodyPr anchor="t" rtlCol="false" tIns="0" lIns="0" bIns="0" rIns="0">
            <a:spAutoFit/>
          </a:bodyPr>
          <a:lstStyle/>
          <a:p>
            <a:pPr>
              <a:lnSpc>
                <a:spcPts val="8669"/>
              </a:lnSpc>
            </a:pPr>
            <a:r>
              <a:rPr lang="en-US" sz="5099">
                <a:solidFill>
                  <a:srgbClr val="0E0340"/>
                </a:solidFill>
                <a:latin typeface="TT Chocolates Bold"/>
              </a:rPr>
              <a:t>EDA (Exploratory Data 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grpSp>
        <p:nvGrpSpPr>
          <p:cNvPr name="Group 3" id="3"/>
          <p:cNvGrpSpPr/>
          <p:nvPr/>
        </p:nvGrpSpPr>
        <p:grpSpPr>
          <a:xfrm rot="0">
            <a:off x="7531498" y="3122542"/>
            <a:ext cx="12149584" cy="182510"/>
            <a:chOff x="0" y="0"/>
            <a:chExt cx="3199890" cy="48068"/>
          </a:xfrm>
        </p:grpSpPr>
        <p:sp>
          <p:nvSpPr>
            <p:cNvPr name="Freeform 4" id="4"/>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5" id="5"/>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396360" y="1798566"/>
            <a:ext cx="9891640" cy="1019176"/>
          </a:xfrm>
          <a:prstGeom prst="rect">
            <a:avLst/>
          </a:prstGeom>
        </p:spPr>
        <p:txBody>
          <a:bodyPr anchor="t" rtlCol="false" tIns="0" lIns="0" bIns="0" rIns="0">
            <a:spAutoFit/>
          </a:bodyPr>
          <a:lstStyle/>
          <a:p>
            <a:pPr>
              <a:lnSpc>
                <a:spcPts val="8669"/>
              </a:lnSpc>
            </a:pPr>
            <a:r>
              <a:rPr lang="en-US" sz="5099">
                <a:solidFill>
                  <a:srgbClr val="0E0340"/>
                </a:solidFill>
                <a:latin typeface="TT Chocolates Bold"/>
              </a:rPr>
              <a:t>EDA (Exploratory Data Analysis)</a:t>
            </a:r>
          </a:p>
        </p:txBody>
      </p:sp>
      <p:sp>
        <p:nvSpPr>
          <p:cNvPr name="TextBox 7" id="7"/>
          <p:cNvSpPr txBox="true"/>
          <p:nvPr/>
        </p:nvSpPr>
        <p:spPr>
          <a:xfrm rot="0">
            <a:off x="9144000" y="5314783"/>
            <a:ext cx="7885741" cy="2611759"/>
          </a:xfrm>
          <a:prstGeom prst="rect">
            <a:avLst/>
          </a:prstGeom>
        </p:spPr>
        <p:txBody>
          <a:bodyPr anchor="t" rtlCol="false" tIns="0" lIns="0" bIns="0" rIns="0">
            <a:spAutoFit/>
          </a:bodyPr>
          <a:lstStyle/>
          <a:p>
            <a:pPr algn="l" marL="533435" indent="-266717" lvl="1">
              <a:lnSpc>
                <a:spcPts val="3459"/>
              </a:lnSpc>
              <a:buFont typeface="Arial"/>
              <a:buChar char="•"/>
            </a:pPr>
            <a:r>
              <a:rPr lang="en-US" sz="2470">
                <a:solidFill>
                  <a:srgbClr val="0E0340"/>
                </a:solidFill>
                <a:latin typeface="DM Sans Bold"/>
              </a:rPr>
              <a:t>Outliers: </a:t>
            </a:r>
            <a:r>
              <a:rPr lang="en-US" sz="2470">
                <a:solidFill>
                  <a:srgbClr val="0E0340"/>
                </a:solidFill>
                <a:latin typeface="DM Sans"/>
              </a:rPr>
              <a:t>Some outliers were removed, respecting the limit of removing up to 5% of all the rows.</a:t>
            </a:r>
            <a:r>
              <a:rPr lang="en-US" sz="2470">
                <a:solidFill>
                  <a:srgbClr val="0E0340"/>
                </a:solidFill>
                <a:latin typeface="DM Sans Bold"/>
              </a:rPr>
              <a:t> </a:t>
            </a:r>
            <a:r>
              <a:rPr lang="en-US" sz="2470">
                <a:solidFill>
                  <a:srgbClr val="0E0340"/>
                </a:solidFill>
                <a:latin typeface="DM Sans"/>
              </a:rPr>
              <a:t>A regression was ran on the new data frame df_no_outliers and the accuracy score actually improved. Which supported the decison to keep working with the new data frame.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484825"/>
            <a:ext cx="21045830" cy="2103166"/>
            <a:chOff x="0" y="0"/>
            <a:chExt cx="5542935" cy="553920"/>
          </a:xfrm>
        </p:grpSpPr>
        <p:sp>
          <p:nvSpPr>
            <p:cNvPr name="Freeform 3" id="3"/>
            <p:cNvSpPr/>
            <p:nvPr/>
          </p:nvSpPr>
          <p:spPr>
            <a:xfrm flipH="false" flipV="false" rot="0">
              <a:off x="0" y="0"/>
              <a:ext cx="5542935" cy="553920"/>
            </a:xfrm>
            <a:custGeom>
              <a:avLst/>
              <a:gdLst/>
              <a:ahLst/>
              <a:cxnLst/>
              <a:rect r="r" b="b" t="t" l="l"/>
              <a:pathLst>
                <a:path h="553920" w="5542935">
                  <a:moveTo>
                    <a:pt x="0" y="0"/>
                  </a:moveTo>
                  <a:lnTo>
                    <a:pt x="5542935" y="0"/>
                  </a:lnTo>
                  <a:lnTo>
                    <a:pt x="5542935" y="553920"/>
                  </a:lnTo>
                  <a:lnTo>
                    <a:pt x="0" y="553920"/>
                  </a:lnTo>
                  <a:close/>
                </a:path>
              </a:pathLst>
            </a:custGeom>
            <a:solidFill>
              <a:srgbClr val="8574D1"/>
            </a:solidFill>
          </p:spPr>
        </p:sp>
        <p:sp>
          <p:nvSpPr>
            <p:cNvPr name="TextBox 4" id="4"/>
            <p:cNvSpPr txBox="true"/>
            <p:nvPr/>
          </p:nvSpPr>
          <p:spPr>
            <a:xfrm>
              <a:off x="0" y="-47625"/>
              <a:ext cx="5542935" cy="60154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0887" y="615340"/>
            <a:ext cx="16218413" cy="1651635"/>
          </a:xfrm>
          <a:prstGeom prst="rect">
            <a:avLst/>
          </a:prstGeom>
        </p:spPr>
        <p:txBody>
          <a:bodyPr anchor="t" rtlCol="false" tIns="0" lIns="0" bIns="0" rIns="0">
            <a:spAutoFit/>
          </a:bodyPr>
          <a:lstStyle/>
          <a:p>
            <a:pPr algn="ctr">
              <a:lnSpc>
                <a:spcPts val="13439"/>
              </a:lnSpc>
            </a:pPr>
            <a:r>
              <a:rPr lang="en-US" sz="9600">
                <a:solidFill>
                  <a:srgbClr val="FFFFFF"/>
                </a:solidFill>
                <a:latin typeface="TT Chocolates Bold"/>
              </a:rPr>
              <a:t>EDA: Univariate Analysis</a:t>
            </a:r>
          </a:p>
        </p:txBody>
      </p:sp>
      <p:sp>
        <p:nvSpPr>
          <p:cNvPr name="TextBox 6" id="6"/>
          <p:cNvSpPr txBox="true"/>
          <p:nvPr/>
        </p:nvSpPr>
        <p:spPr>
          <a:xfrm rot="0">
            <a:off x="1386349" y="3907384"/>
            <a:ext cx="5618542" cy="688096"/>
          </a:xfrm>
          <a:prstGeom prst="rect">
            <a:avLst/>
          </a:prstGeom>
        </p:spPr>
        <p:txBody>
          <a:bodyPr anchor="t" rtlCol="false" tIns="0" lIns="0" bIns="0" rIns="0">
            <a:spAutoFit/>
          </a:bodyPr>
          <a:lstStyle/>
          <a:p>
            <a:pPr>
              <a:lnSpc>
                <a:spcPts val="5657"/>
              </a:lnSpc>
            </a:pPr>
            <a:r>
              <a:rPr lang="en-US" sz="4041">
                <a:solidFill>
                  <a:srgbClr val="0E0340"/>
                </a:solidFill>
                <a:latin typeface="TT Chocolates Bold"/>
              </a:rPr>
              <a:t>Histograms of features</a:t>
            </a:r>
          </a:p>
        </p:txBody>
      </p:sp>
      <p:sp>
        <p:nvSpPr>
          <p:cNvPr name="TextBox 7" id="7"/>
          <p:cNvSpPr txBox="true"/>
          <p:nvPr/>
        </p:nvSpPr>
        <p:spPr>
          <a:xfrm rot="0">
            <a:off x="1386349" y="5546011"/>
            <a:ext cx="4496291" cy="3431512"/>
          </a:xfrm>
          <a:prstGeom prst="rect">
            <a:avLst/>
          </a:prstGeom>
        </p:spPr>
        <p:txBody>
          <a:bodyPr anchor="t" rtlCol="false" tIns="0" lIns="0" bIns="0" rIns="0">
            <a:spAutoFit/>
          </a:bodyPr>
          <a:lstStyle/>
          <a:p>
            <a:pPr marL="464425" indent="-232213" lvl="1">
              <a:lnSpc>
                <a:spcPts val="3011"/>
              </a:lnSpc>
              <a:buFont typeface="Arial"/>
              <a:buChar char="•"/>
            </a:pPr>
            <a:r>
              <a:rPr lang="en-US" sz="2151">
                <a:solidFill>
                  <a:srgbClr val="0E0340"/>
                </a:solidFill>
                <a:latin typeface="Questrial"/>
              </a:rPr>
              <a:t>To analyze  the behaviors of the data points of each feature, histograms were created.  Almost all variables present a left skewed distribution. Mean Smoothness and Worst Smoothness are the closest ones to a normal distribution.  </a:t>
            </a:r>
          </a:p>
          <a:p>
            <a:pPr>
              <a:lnSpc>
                <a:spcPts val="3011"/>
              </a:lnSpc>
            </a:pPr>
          </a:p>
        </p:txBody>
      </p:sp>
      <p:sp>
        <p:nvSpPr>
          <p:cNvPr name="Freeform 8" id="8"/>
          <p:cNvSpPr/>
          <p:nvPr/>
        </p:nvSpPr>
        <p:spPr>
          <a:xfrm flipH="false" flipV="false" rot="0">
            <a:off x="7541682" y="2750418"/>
            <a:ext cx="10272389" cy="7383280"/>
          </a:xfrm>
          <a:custGeom>
            <a:avLst/>
            <a:gdLst/>
            <a:ahLst/>
            <a:cxnLst/>
            <a:rect r="r" b="b" t="t" l="l"/>
            <a:pathLst>
              <a:path h="7383280" w="10272389">
                <a:moveTo>
                  <a:pt x="0" y="0"/>
                </a:moveTo>
                <a:lnTo>
                  <a:pt x="10272389" y="0"/>
                </a:lnTo>
                <a:lnTo>
                  <a:pt x="10272389" y="7383280"/>
                </a:lnTo>
                <a:lnTo>
                  <a:pt x="0" y="7383280"/>
                </a:lnTo>
                <a:lnTo>
                  <a:pt x="0" y="0"/>
                </a:lnTo>
                <a:close/>
              </a:path>
            </a:pathLst>
          </a:custGeom>
          <a:blipFill>
            <a:blip r:embed="rId2"/>
            <a:stretch>
              <a:fillRect l="0" t="0" r="0" b="0"/>
            </a:stretch>
          </a:blipFill>
          <a:ln w="19050" cap="sq">
            <a:solidFill>
              <a:srgbClr val="000000"/>
            </a:solid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DAF7rh8kXrQ</dc:identifier>
  <dcterms:modified xsi:type="dcterms:W3CDTF">2011-08-01T06:04:30Z</dcterms:modified>
  <cp:revision>1</cp:revision>
  <dc:title>Purple and White Professional Science Project Presentation</dc:title>
</cp:coreProperties>
</file>